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 id="2147483678" r:id="rId6"/>
    <p:sldMasterId id="2147483694" r:id="rId7"/>
    <p:sldMasterId id="2147483698" r:id="rId8"/>
  </p:sldMasterIdLst>
  <p:notesMasterIdLst>
    <p:notesMasterId r:id="rId45"/>
  </p:notesMasterIdLst>
  <p:sldIdLst>
    <p:sldId id="256" r:id="rId9"/>
    <p:sldId id="265" r:id="rId10"/>
    <p:sldId id="2147376762" r:id="rId11"/>
    <p:sldId id="259" r:id="rId12"/>
    <p:sldId id="268" r:id="rId13"/>
    <p:sldId id="2147376630" r:id="rId14"/>
    <p:sldId id="258" r:id="rId15"/>
    <p:sldId id="2147376631" r:id="rId16"/>
    <p:sldId id="263" r:id="rId17"/>
    <p:sldId id="2147376761" r:id="rId18"/>
    <p:sldId id="261" r:id="rId19"/>
    <p:sldId id="264" r:id="rId20"/>
    <p:sldId id="2145706176" r:id="rId21"/>
    <p:sldId id="2147376632" r:id="rId22"/>
    <p:sldId id="278" r:id="rId23"/>
    <p:sldId id="270" r:id="rId24"/>
    <p:sldId id="267" r:id="rId25"/>
    <p:sldId id="290" r:id="rId26"/>
    <p:sldId id="291" r:id="rId27"/>
    <p:sldId id="292" r:id="rId28"/>
    <p:sldId id="271" r:id="rId29"/>
    <p:sldId id="273" r:id="rId30"/>
    <p:sldId id="2147376695" r:id="rId31"/>
    <p:sldId id="2147376760" r:id="rId32"/>
    <p:sldId id="276" r:id="rId33"/>
    <p:sldId id="275" r:id="rId34"/>
    <p:sldId id="274" r:id="rId35"/>
    <p:sldId id="2147376647" r:id="rId36"/>
    <p:sldId id="2147376604" r:id="rId37"/>
    <p:sldId id="2147376763" r:id="rId38"/>
    <p:sldId id="2147376559" r:id="rId39"/>
    <p:sldId id="2147376560" r:id="rId40"/>
    <p:sldId id="2147376644" r:id="rId41"/>
    <p:sldId id="2147376645" r:id="rId42"/>
    <p:sldId id="2147376550" r:id="rId43"/>
    <p:sldId id="277"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D8BD5A-E23F-4DDD-A404-2892F457CADB}">
          <p14:sldIdLst>
            <p14:sldId id="256"/>
            <p14:sldId id="265"/>
          </p14:sldIdLst>
        </p14:section>
        <p14:section name="1 - What Is NERIS" id="{9E02BB5C-4E1A-4BE9-97E9-4F2D32ACA159}">
          <p14:sldIdLst>
            <p14:sldId id="2147376762"/>
            <p14:sldId id="259"/>
            <p14:sldId id="268"/>
            <p14:sldId id="2147376630"/>
            <p14:sldId id="258"/>
            <p14:sldId id="2147376631"/>
            <p14:sldId id="263"/>
          </p14:sldIdLst>
        </p14:section>
        <p14:section name="2 - Key Features" id="{1671D8B1-132A-4463-87C3-9DB551B98757}">
          <p14:sldIdLst>
            <p14:sldId id="2147376761"/>
            <p14:sldId id="261"/>
            <p14:sldId id="264"/>
            <p14:sldId id="2145706176"/>
            <p14:sldId id="2147376632"/>
            <p14:sldId id="278"/>
            <p14:sldId id="270"/>
            <p14:sldId id="267"/>
            <p14:sldId id="290"/>
            <p14:sldId id="291"/>
            <p14:sldId id="292"/>
          </p14:sldIdLst>
        </p14:section>
        <p14:section name="3 - Onboarding for Local FDs" id="{29E60E90-CE28-4126-AF30-CD5525F2F423}">
          <p14:sldIdLst>
            <p14:sldId id="271"/>
            <p14:sldId id="273"/>
            <p14:sldId id="2147376695"/>
            <p14:sldId id="2147376760"/>
            <p14:sldId id="276"/>
            <p14:sldId id="275"/>
            <p14:sldId id="274"/>
          </p14:sldIdLst>
        </p14:section>
        <p14:section name="NFIRS Transition" id="{A139DA7F-D848-44D9-80BA-9EA9A526884C}">
          <p14:sldIdLst>
            <p14:sldId id="2147376647"/>
            <p14:sldId id="2147376604"/>
            <p14:sldId id="2147376763"/>
            <p14:sldId id="2147376559"/>
            <p14:sldId id="2147376560"/>
            <p14:sldId id="2147376644"/>
            <p14:sldId id="2147376645"/>
            <p14:sldId id="2147376550"/>
            <p14:sldId id="27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7924C8-D556-8E65-1AD6-7C8182F1D228}" name="Andres, Dustin" initials="DA" userId="S::Dustin.Andres@ul.org::15530615-b3b0-4c3d-b646-5b33ee148926" providerId="AD"/>
  <p188:author id="{6D6206CE-CF12-5338-2901-55E0C0AA1DAB}" name="Harned, Rebecca" initials="RH" userId="S::0216295401@FEMA.DHS.GOV::8390cf66-c320-4a8c-889f-37b7b9407e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78375A"/>
    <a:srgbClr val="783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8"/>
    <p:restoredTop sz="83356" autoAdjust="0"/>
  </p:normalViewPr>
  <p:slideViewPr>
    <p:cSldViewPr snapToGrid="0">
      <p:cViewPr varScale="1">
        <p:scale>
          <a:sx n="95" d="100"/>
          <a:sy n="95"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68C53-142A-4949-86A5-FBFAA092C40A}" type="datetimeFigureOut">
              <a:rPr lang="en-US" smtClean="0"/>
              <a:t>4/28/2025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ACBBB-8720-E946-B932-87DEDCAFB0EC}" type="slidenum">
              <a:rPr lang="en-US" smtClean="0"/>
              <a:t>‹#›</a:t>
            </a:fld>
            <a:endParaRPr lang="en-US" dirty="0"/>
          </a:p>
        </p:txBody>
      </p:sp>
    </p:spTree>
    <p:extLst>
      <p:ext uri="{BB962C8B-B14F-4D97-AF65-F5344CB8AC3E}">
        <p14:creationId xmlns:p14="http://schemas.microsoft.com/office/powerpoint/2010/main" val="122211250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Adapt for Audience </a:t>
            </a:r>
          </a:p>
        </p:txBody>
      </p:sp>
      <p:sp>
        <p:nvSpPr>
          <p:cNvPr id="4" name="Slide Number Placeholder 3"/>
          <p:cNvSpPr>
            <a:spLocks noGrp="1"/>
          </p:cNvSpPr>
          <p:nvPr>
            <p:ph type="sldNum" sz="quarter" idx="5"/>
          </p:nvPr>
        </p:nvSpPr>
        <p:spPr/>
        <p:txBody>
          <a:bodyPr/>
          <a:lstStyle/>
          <a:p>
            <a:fld id="{C81ACBBB-8720-E946-B932-87DEDCAFB0EC}" type="slidenum">
              <a:rPr lang="en-US" smtClean="0"/>
              <a:t>2</a:t>
            </a:fld>
            <a:endParaRPr lang="en-US" dirty="0"/>
          </a:p>
        </p:txBody>
      </p:sp>
    </p:spTree>
    <p:extLst>
      <p:ext uri="{BB962C8B-B14F-4D97-AF65-F5344CB8AC3E}">
        <p14:creationId xmlns:p14="http://schemas.microsoft.com/office/powerpoint/2010/main" val="1129056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Core Functionality</a:t>
            </a:r>
          </a:p>
          <a:p>
            <a:pPr>
              <a:buFont typeface="Arial" panose="020B0604020202020204" pitchFamily="34" charset="0"/>
              <a:buChar char="•"/>
            </a:pPr>
            <a:r>
              <a:rPr lang="en-US" b="1" dirty="0"/>
              <a:t>Secure &amp; Scalable Architecture:</a:t>
            </a:r>
            <a:r>
              <a:rPr lang="en-US" dirty="0"/>
              <a:t> Cloud-hosted open solution built for reliability, security, and easy expansion.</a:t>
            </a:r>
          </a:p>
          <a:p>
            <a:pPr>
              <a:buFont typeface="Arial" panose="020B0604020202020204" pitchFamily="34" charset="0"/>
              <a:buChar char="•"/>
            </a:pPr>
            <a:r>
              <a:rPr lang="en-US" b="1" dirty="0"/>
              <a:t>Standards-Based Data Sharing:</a:t>
            </a:r>
            <a:r>
              <a:rPr lang="en-US" dirty="0"/>
              <a:t> Public, interoperable API infrastructure ensures seamless data exchange.</a:t>
            </a:r>
          </a:p>
          <a:p>
            <a:pPr>
              <a:buFont typeface="Arial" panose="020B0604020202020204" pitchFamily="34" charset="0"/>
              <a:buChar char="•"/>
            </a:pPr>
            <a:r>
              <a:rPr lang="en-US" b="1" dirty="0"/>
              <a:t>GIS-Driven Precision:</a:t>
            </a:r>
            <a:r>
              <a:rPr lang="en-US" dirty="0"/>
              <a:t> Leveraging location services to provide accurate, actionable intelligence for responders.</a:t>
            </a:r>
          </a:p>
          <a:p>
            <a:pPr>
              <a:buFont typeface="Arial" panose="020B0604020202020204" pitchFamily="34" charset="0"/>
              <a:buChar char="•"/>
            </a:pPr>
            <a:r>
              <a:rPr lang="en-US" b="1" dirty="0"/>
              <a:t>Public NERIS Data Dictionary:</a:t>
            </a:r>
            <a:r>
              <a:rPr lang="en-US" dirty="0"/>
              <a:t> Transparent, standardized data definitions available to all stakeholders.</a:t>
            </a:r>
          </a:p>
          <a:p>
            <a:pPr>
              <a:buFont typeface="Arial" panose="020B0604020202020204" pitchFamily="34" charset="0"/>
              <a:buChar char="•"/>
            </a:pPr>
            <a:r>
              <a:rPr lang="en-US" b="1" dirty="0"/>
              <a:t>Enhanced Intelligence:</a:t>
            </a:r>
            <a:r>
              <a:rPr lang="en-US" dirty="0"/>
              <a:t> Integrates best available external data sources to boost situational awareness.</a:t>
            </a:r>
          </a:p>
          <a:p>
            <a:pPr>
              <a:buFont typeface="Arial" panose="020B0604020202020204" pitchFamily="34" charset="0"/>
              <a:buChar char="•"/>
            </a:pPr>
            <a:r>
              <a:rPr lang="en-US" b="1" dirty="0"/>
              <a:t>Operational Efficiency:</a:t>
            </a:r>
            <a:r>
              <a:rPr lang="en-US" dirty="0"/>
              <a:t> Reduces firefighter data entry burden by integrating:</a:t>
            </a:r>
          </a:p>
          <a:p>
            <a:pPr marL="742950" lvl="1" indent="-285750">
              <a:buFont typeface="Arial" panose="020B0604020202020204" pitchFamily="34" charset="0"/>
              <a:buChar char="•"/>
            </a:pPr>
            <a:r>
              <a:rPr lang="en-US" dirty="0"/>
              <a:t>Computer-Aided Dispatch (CAD)</a:t>
            </a:r>
          </a:p>
          <a:p>
            <a:pPr marL="742950" lvl="1" indent="-285750">
              <a:buFont typeface="Arial" panose="020B0604020202020204" pitchFamily="34" charset="0"/>
              <a:buChar char="•"/>
            </a:pPr>
            <a:r>
              <a:rPr lang="en-US" dirty="0"/>
              <a:t>Records Management Systems (RMS)</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13</a:t>
            </a:fld>
            <a:endParaRPr lang="en-US" dirty="0"/>
          </a:p>
        </p:txBody>
      </p:sp>
    </p:spTree>
    <p:extLst>
      <p:ext uri="{BB962C8B-B14F-4D97-AF65-F5344CB8AC3E}">
        <p14:creationId xmlns:p14="http://schemas.microsoft.com/office/powerpoint/2010/main" val="150039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14</a:t>
            </a:fld>
            <a:endParaRPr lang="en-US" dirty="0"/>
          </a:p>
        </p:txBody>
      </p:sp>
    </p:spTree>
    <p:extLst>
      <p:ext uri="{BB962C8B-B14F-4D97-AF65-F5344CB8AC3E}">
        <p14:creationId xmlns:p14="http://schemas.microsoft.com/office/powerpoint/2010/main" val="155669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 Integration</a:t>
            </a:r>
          </a:p>
          <a:p>
            <a:r>
              <a:rPr lang="en-US" b="1" dirty="0"/>
              <a:t>Parcel Insights</a:t>
            </a:r>
          </a:p>
          <a:p>
            <a:r>
              <a:rPr lang="en-US" dirty="0"/>
              <a:t>Automatically integrate critical parcel data—land value, improved value, year built, square footage, and acreage—for every incident location, eliminating manual entry and enhancing situational awareness.</a:t>
            </a:r>
          </a:p>
          <a:p>
            <a:r>
              <a:rPr lang="en-US" b="1" dirty="0"/>
              <a:t>Real-Time Weather</a:t>
            </a:r>
          </a:p>
          <a:p>
            <a:r>
              <a:rPr lang="en-US" dirty="0"/>
              <a:t>Instantly capture weather conditions—temperature, humidity, wind, precipitation—at the time of each emergency call, streamlining data collection and freeing responders to focus on critical tasks.</a:t>
            </a:r>
          </a:p>
          <a:p>
            <a:r>
              <a:rPr lang="en-US" b="1" dirty="0"/>
              <a:t>People, Places &amp; Infrastructure</a:t>
            </a:r>
          </a:p>
          <a:p>
            <a:r>
              <a:rPr lang="en-US" dirty="0"/>
              <a:t>Incorporate essential census-level data such as building types, ages, transportation infrastructure, and demographic details directly into incident records, enriching emergency response context.</a:t>
            </a:r>
          </a:p>
          <a:p>
            <a:r>
              <a:rPr lang="en-US" b="1" dirty="0"/>
              <a:t>Hazards &amp; Conditions</a:t>
            </a:r>
          </a:p>
          <a:p>
            <a:r>
              <a:rPr lang="en-US" dirty="0"/>
              <a:t>Combine hazard exposure, current risk factors, and conditions to inform proactive emergency planning, targeted community risk reduction, and effective after-action analyses. Enhance efficiency by utilizing recent incident data and inter-agency resource information.</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15</a:t>
            </a:fld>
            <a:endParaRPr lang="en-US" dirty="0"/>
          </a:p>
        </p:txBody>
      </p:sp>
    </p:spTree>
    <p:extLst>
      <p:ext uri="{BB962C8B-B14F-4D97-AF65-F5344CB8AC3E}">
        <p14:creationId xmlns:p14="http://schemas.microsoft.com/office/powerpoint/2010/main" val="404701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800"/>
              <a:buFont typeface="Calibri"/>
              <a:buNone/>
            </a:pPr>
            <a:r>
              <a:rPr lang="en-US" sz="900" dirty="0">
                <a:latin typeface="Calibri"/>
                <a:ea typeface="Calibri"/>
                <a:cs typeface="Calibri"/>
                <a:sym typeface="Calibri"/>
              </a:rPr>
              <a:t>One of the primary benefits of NERIS is to allow data to work for the firefighters, company officers, fire chiefs and other decision makers within fire organizations big and small, paid and volunteer.  These departments will, many of which for the first time, be able to consume analytics and metrics about their responses to know in a time sensitive manner about what is going on throughout their jurisdictions.  These dashboards will be free and customizable for agencies.  What you see right here is a glimpse of the interactive and dynamic analytics already developed and what will be expanded, improved and enhanced as we continue to  work.</a:t>
            </a:r>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16</a:t>
            </a:fld>
            <a:endParaRPr lang="en-US" dirty="0"/>
          </a:p>
        </p:txBody>
      </p:sp>
    </p:spTree>
    <p:extLst>
      <p:ext uri="{BB962C8B-B14F-4D97-AF65-F5344CB8AC3E}">
        <p14:creationId xmlns:p14="http://schemas.microsoft.com/office/powerpoint/2010/main" val="205059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17</a:t>
            </a:fld>
            <a:endParaRPr lang="en-US" dirty="0"/>
          </a:p>
        </p:txBody>
      </p:sp>
    </p:spTree>
    <p:extLst>
      <p:ext uri="{BB962C8B-B14F-4D97-AF65-F5344CB8AC3E}">
        <p14:creationId xmlns:p14="http://schemas.microsoft.com/office/powerpoint/2010/main" val="327971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22</a:t>
            </a:fld>
            <a:endParaRPr lang="en-US" dirty="0"/>
          </a:p>
        </p:txBody>
      </p:sp>
    </p:spTree>
    <p:extLst>
      <p:ext uri="{BB962C8B-B14F-4D97-AF65-F5344CB8AC3E}">
        <p14:creationId xmlns:p14="http://schemas.microsoft.com/office/powerpoint/2010/main" val="361212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B3374-87A6-4DCC-BE1D-765ADCAEDE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193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Open Sans"/>
              <a:buNone/>
            </a:pPr>
            <a:r>
              <a:rPr lang="en-US" dirty="0">
                <a:latin typeface="Open Sans"/>
                <a:ea typeface="Open Sans"/>
                <a:cs typeface="Open Sans"/>
                <a:sym typeface="Open Sans"/>
              </a:rPr>
              <a:t>Department relationship information (mutual/automatic/contract agreements)</a:t>
            </a:r>
          </a:p>
          <a:p>
            <a:pPr marL="0" marR="0" lvl="0" indent="0" algn="l" rtl="0">
              <a:lnSpc>
                <a:spcPct val="100000"/>
              </a:lnSpc>
              <a:spcBef>
                <a:spcPts val="0"/>
              </a:spcBef>
              <a:spcAft>
                <a:spcPts val="0"/>
              </a:spcAft>
              <a:buClr>
                <a:schemeClr val="dk1"/>
              </a:buClr>
              <a:buSzPts val="1200"/>
              <a:buFont typeface="Open Sans"/>
              <a:buNone/>
            </a:pPr>
            <a:r>
              <a:rPr lang="en-US" dirty="0">
                <a:latin typeface="Open Sans"/>
                <a:ea typeface="Open Sans"/>
                <a:cs typeface="Open Sans"/>
                <a:sym typeface="Open Sans"/>
              </a:rPr>
              <a:t>Membership is XX department is a part of a larger YY departments – often a volunteer dept inside a career department</a:t>
            </a:r>
            <a:endParaRPr lang="en-US" dirty="0"/>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25</a:t>
            </a:fld>
            <a:endParaRPr lang="en-US" dirty="0"/>
          </a:p>
        </p:txBody>
      </p:sp>
    </p:spTree>
    <p:extLst>
      <p:ext uri="{BB962C8B-B14F-4D97-AF65-F5344CB8AC3E}">
        <p14:creationId xmlns:p14="http://schemas.microsoft.com/office/powerpoint/2010/main" val="304495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26</a:t>
            </a:fld>
            <a:endParaRPr lang="en-US" dirty="0"/>
          </a:p>
        </p:txBody>
      </p:sp>
    </p:spTree>
    <p:extLst>
      <p:ext uri="{BB962C8B-B14F-4D97-AF65-F5344CB8AC3E}">
        <p14:creationId xmlns:p14="http://schemas.microsoft.com/office/powerpoint/2010/main" val="33858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27</a:t>
            </a:fld>
            <a:endParaRPr lang="en-US" dirty="0"/>
          </a:p>
        </p:txBody>
      </p:sp>
    </p:spTree>
    <p:extLst>
      <p:ext uri="{BB962C8B-B14F-4D97-AF65-F5344CB8AC3E}">
        <p14:creationId xmlns:p14="http://schemas.microsoft.com/office/powerpoint/2010/main" val="134381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4</a:t>
            </a:fld>
            <a:endParaRPr lang="en-US" dirty="0"/>
          </a:p>
        </p:txBody>
      </p:sp>
    </p:spTree>
    <p:extLst>
      <p:ext uri="{BB962C8B-B14F-4D97-AF65-F5344CB8AC3E}">
        <p14:creationId xmlns:p14="http://schemas.microsoft.com/office/powerpoint/2010/main" val="383461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7B609-8622-4B60-800F-B66C9CC897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17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7B609-8622-4B60-800F-B66C9CC897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379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36</a:t>
            </a:fld>
            <a:endParaRPr lang="en-US" dirty="0"/>
          </a:p>
        </p:txBody>
      </p:sp>
    </p:spTree>
    <p:extLst>
      <p:ext uri="{BB962C8B-B14F-4D97-AF65-F5344CB8AC3E}">
        <p14:creationId xmlns:p14="http://schemas.microsoft.com/office/powerpoint/2010/main" val="73875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5</a:t>
            </a:fld>
            <a:endParaRPr lang="en-US" dirty="0"/>
          </a:p>
        </p:txBody>
      </p:sp>
    </p:spTree>
    <p:extLst>
      <p:ext uri="{BB962C8B-B14F-4D97-AF65-F5344CB8AC3E}">
        <p14:creationId xmlns:p14="http://schemas.microsoft.com/office/powerpoint/2010/main" val="352138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NERIS Fundamentals</a:t>
            </a:r>
          </a:p>
          <a:p>
            <a:endParaRPr lang="en-US" b="1" dirty="0"/>
          </a:p>
          <a:p>
            <a:r>
              <a:rPr lang="en-US" b="1" dirty="0"/>
              <a:t>COLLECT</a:t>
            </a:r>
          </a:p>
          <a:p>
            <a:pPr>
              <a:buFont typeface="Arial" panose="020B0604020202020204" pitchFamily="34" charset="0"/>
              <a:buChar char="•"/>
            </a:pPr>
            <a:r>
              <a:rPr lang="en-US" dirty="0"/>
              <a:t>CAD/RMS</a:t>
            </a:r>
          </a:p>
          <a:p>
            <a:pPr>
              <a:buFont typeface="Arial" panose="020B0604020202020204" pitchFamily="34" charset="0"/>
              <a:buChar char="•"/>
            </a:pPr>
            <a:r>
              <a:rPr lang="en-US" dirty="0"/>
              <a:t>NERIS Collection App</a:t>
            </a:r>
          </a:p>
          <a:p>
            <a:r>
              <a:rPr lang="en-US" b="1" dirty="0"/>
              <a:t>INTEGRATE</a:t>
            </a:r>
          </a:p>
          <a:p>
            <a:pPr>
              <a:buFont typeface="Arial" panose="020B0604020202020204" pitchFamily="34" charset="0"/>
              <a:buChar char="•"/>
            </a:pPr>
            <a:r>
              <a:rPr lang="en-US" dirty="0"/>
              <a:t>External Data Sources</a:t>
            </a:r>
          </a:p>
          <a:p>
            <a:pPr>
              <a:buFont typeface="Arial" panose="020B0604020202020204" pitchFamily="34" charset="0"/>
              <a:buChar char="•"/>
            </a:pPr>
            <a:r>
              <a:rPr lang="en-US" dirty="0"/>
              <a:t>GIS, Weather, Infrastructure, Census</a:t>
            </a:r>
          </a:p>
          <a:p>
            <a:r>
              <a:rPr lang="en-US" b="1" dirty="0"/>
              <a:t>MANAGE</a:t>
            </a:r>
          </a:p>
          <a:p>
            <a:pPr>
              <a:buFont typeface="Arial" panose="020B0604020202020204" pitchFamily="34" charset="0"/>
              <a:buChar char="•"/>
            </a:pPr>
            <a:r>
              <a:rPr lang="en-US" dirty="0"/>
              <a:t>Secure, Cloud-Based Data</a:t>
            </a:r>
          </a:p>
          <a:p>
            <a:pPr>
              <a:buFont typeface="Arial" panose="020B0604020202020204" pitchFamily="34" charset="0"/>
              <a:buChar char="•"/>
            </a:pPr>
            <a:r>
              <a:rPr lang="en-US" dirty="0"/>
              <a:t>Public Data Dictionary</a:t>
            </a:r>
          </a:p>
          <a:p>
            <a:r>
              <a:rPr lang="en-US" b="1" dirty="0"/>
              <a:t>ANALYZE</a:t>
            </a:r>
          </a:p>
          <a:p>
            <a:pPr>
              <a:buFont typeface="Arial" panose="020B0604020202020204" pitchFamily="34" charset="0"/>
              <a:buChar char="•"/>
            </a:pPr>
            <a:r>
              <a:rPr lang="en-US" dirty="0"/>
              <a:t>Data Enrichment</a:t>
            </a:r>
          </a:p>
          <a:p>
            <a:pPr>
              <a:buFont typeface="Arial" panose="020B0604020202020204" pitchFamily="34" charset="0"/>
              <a:buChar char="•"/>
            </a:pPr>
            <a:r>
              <a:rPr lang="en-US" dirty="0"/>
              <a:t>Analytics &amp; Dashboards</a:t>
            </a:r>
          </a:p>
          <a:p>
            <a:r>
              <a:rPr lang="en-US" b="1" dirty="0"/>
              <a:t>SHARE</a:t>
            </a:r>
          </a:p>
          <a:p>
            <a:pPr>
              <a:buFont typeface="Arial" panose="020B0604020202020204" pitchFamily="34" charset="0"/>
              <a:buChar char="•"/>
            </a:pPr>
            <a:r>
              <a:rPr lang="en-US" dirty="0"/>
              <a:t>State Fire Marshals</a:t>
            </a:r>
          </a:p>
          <a:p>
            <a:pPr>
              <a:buFont typeface="Arial" panose="020B0604020202020204" pitchFamily="34" charset="0"/>
              <a:buChar char="•"/>
            </a:pPr>
            <a:r>
              <a:rPr lang="en-US" dirty="0"/>
              <a:t>USFA &amp; Federal Agencies</a:t>
            </a:r>
          </a:p>
          <a:p>
            <a:pPr>
              <a:buFont typeface="Arial" panose="020B0604020202020204" pitchFamily="34" charset="0"/>
              <a:buChar char="•"/>
            </a:pPr>
            <a:r>
              <a:rPr lang="en-US" dirty="0"/>
              <a:t>Local Departments &amp; Partners</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6</a:t>
            </a:fld>
            <a:endParaRPr lang="en-US" dirty="0"/>
          </a:p>
        </p:txBody>
      </p:sp>
    </p:spTree>
    <p:extLst>
      <p:ext uri="{BB962C8B-B14F-4D97-AF65-F5344CB8AC3E}">
        <p14:creationId xmlns:p14="http://schemas.microsoft.com/office/powerpoint/2010/main" val="117169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Highlight the depth and important of this project and the role of communication and training in bridging the gap that there is so much more to the system than meets the eye. It is a fine line but carries a tremendous responsibly and we need everyone here to help.</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7</a:t>
            </a:fld>
            <a:endParaRPr lang="en-US" dirty="0"/>
          </a:p>
        </p:txBody>
      </p:sp>
    </p:spTree>
    <p:extLst>
      <p:ext uri="{BB962C8B-B14F-4D97-AF65-F5344CB8AC3E}">
        <p14:creationId xmlns:p14="http://schemas.microsoft.com/office/powerpoint/2010/main" val="30899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NERIS is more than a database. </a:t>
            </a:r>
          </a:p>
          <a:p>
            <a:endParaRPr lang="en-US" dirty="0"/>
          </a:p>
          <a:p>
            <a:r>
              <a:rPr lang="en-US" dirty="0"/>
              <a:t>For ease of data transfer It is designed to connect to department infrastructure and once the data arrives, NERIS augments incident data with other elements such as weather, parcel information, field sensor data, and other sets as we can integrate them. NERIS will also link with the secondary schemas such as CRR. </a:t>
            </a:r>
          </a:p>
          <a:p>
            <a:endParaRPr lang="en-US" dirty="0"/>
          </a:p>
          <a:p>
            <a:r>
              <a:rPr lang="en-US" dirty="0"/>
              <a:t>This moves to the middle box – which is the analytics engine. It about putting that data to use in dashboards, running models on data, sensing outliers, producing reports.</a:t>
            </a:r>
          </a:p>
          <a:p>
            <a:endParaRPr lang="en-US" dirty="0"/>
          </a:p>
          <a:p>
            <a:r>
              <a:rPr lang="en-US" dirty="0"/>
              <a:t>Which sets up box 3 (top box) – empowering federal, state, local, and tribal leaders to use this information – or intelligence (data with context)  to make decisions that can improve the services they provide to the citizens they protect.</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8</a:t>
            </a:fld>
            <a:endParaRPr lang="en-US" dirty="0"/>
          </a:p>
        </p:txBody>
      </p:sp>
    </p:spTree>
    <p:extLst>
      <p:ext uri="{BB962C8B-B14F-4D97-AF65-F5344CB8AC3E}">
        <p14:creationId xmlns:p14="http://schemas.microsoft.com/office/powerpoint/2010/main" val="425450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9</a:t>
            </a:fld>
            <a:endParaRPr lang="en-US" dirty="0"/>
          </a:p>
        </p:txBody>
      </p:sp>
    </p:spTree>
    <p:extLst>
      <p:ext uri="{BB962C8B-B14F-4D97-AF65-F5344CB8AC3E}">
        <p14:creationId xmlns:p14="http://schemas.microsoft.com/office/powerpoint/2010/main" val="8241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15000"/>
              </a:lnSpc>
              <a:spcBef>
                <a:spcPts val="0"/>
              </a:spcBef>
              <a:spcAft>
                <a:spcPts val="0"/>
              </a:spcAft>
              <a:buNone/>
            </a:pPr>
            <a:r>
              <a:rPr lang="en-US" sz="900" dirty="0">
                <a:latin typeface="Arial"/>
                <a:ea typeface="Arial"/>
                <a:cs typeface="Arial"/>
                <a:sym typeface="Arial"/>
              </a:rPr>
              <a:t>Data isn’t naturally a firefighter’s favorite topic.  Fire Chiefs don’t even see data and analytics as an ally to solving local problems, but rather something to be tolerated and overcome.  We're on the verge of changing that narrative and beginning a new chapter in leadership for the fire service, as data-informed leadership becomes not just the gold standard, but the norm.  In its ideal state, data is a living resource that captures the full complexity of the incidents we respond to and the communities we serve.  We are fortunate to be able to access definitive data about almost anything at our fingertips – why not enhance and leverage our emergency response capabilities in a similar fashion?  </a:t>
            </a:r>
            <a:endParaRPr lang="en-US" dirty="0"/>
          </a:p>
          <a:p>
            <a:pPr marL="0" marR="0" lvl="0" indent="0" algn="l" rtl="0">
              <a:lnSpc>
                <a:spcPct val="115000"/>
              </a:lnSpc>
              <a:spcBef>
                <a:spcPts val="800"/>
              </a:spcBef>
              <a:spcAft>
                <a:spcPts val="0"/>
              </a:spcAft>
              <a:buNone/>
            </a:pPr>
            <a:endParaRPr lang="en-US" sz="900" dirty="0">
              <a:latin typeface="Arial"/>
              <a:ea typeface="Arial"/>
              <a:cs typeface="Arial"/>
              <a:sym typeface="Arial"/>
            </a:endParaRPr>
          </a:p>
          <a:p>
            <a:pPr marL="0" marR="0" lvl="0" indent="0" algn="l" rtl="0">
              <a:lnSpc>
                <a:spcPct val="115000"/>
              </a:lnSpc>
              <a:spcBef>
                <a:spcPts val="800"/>
              </a:spcBef>
              <a:spcAft>
                <a:spcPts val="0"/>
              </a:spcAft>
              <a:buNone/>
            </a:pPr>
            <a:r>
              <a:rPr lang="en-US" sz="900" dirty="0">
                <a:latin typeface="Arial"/>
                <a:ea typeface="Arial"/>
                <a:cs typeface="Arial"/>
                <a:sym typeface="Arial"/>
              </a:rPr>
              <a:t>For those I haven’t had the pleasure of meeting, I was honored to serve as a career firefighter for 26 years, 15 of which as Chief of Department.  I can tell you: for all the hype, data is only as valuable as the systems you build to manage it—and, of course, the training and motivation of the people putting it into that system.  </a:t>
            </a:r>
            <a:endParaRPr lang="en-US" dirty="0"/>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11</a:t>
            </a:fld>
            <a:endParaRPr lang="en-US" dirty="0"/>
          </a:p>
        </p:txBody>
      </p:sp>
    </p:spTree>
    <p:extLst>
      <p:ext uri="{BB962C8B-B14F-4D97-AF65-F5344CB8AC3E}">
        <p14:creationId xmlns:p14="http://schemas.microsoft.com/office/powerpoint/2010/main" val="360138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With data, we can: </a:t>
            </a:r>
          </a:p>
          <a:p>
            <a:pPr marL="0" lvl="0" indent="0" algn="l" rtl="0">
              <a:spcBef>
                <a:spcPts val="0"/>
              </a:spcBef>
              <a:spcAft>
                <a:spcPts val="0"/>
              </a:spcAft>
              <a:buNone/>
            </a:pPr>
            <a:endParaRPr lang="en-US" dirty="0"/>
          </a:p>
          <a:p>
            <a:pPr marL="285750" lvl="0" indent="-285750" algn="l" rtl="0">
              <a:spcBef>
                <a:spcPts val="0"/>
              </a:spcBef>
              <a:spcAft>
                <a:spcPts val="0"/>
              </a:spcAft>
              <a:buClr>
                <a:schemeClr val="dk1"/>
              </a:buClr>
              <a:buSzPts val="1200"/>
              <a:buFont typeface="Arial"/>
              <a:buChar char="•"/>
            </a:pPr>
            <a:r>
              <a:rPr lang="en-US" dirty="0"/>
              <a:t>Identify patterns that help us learn from every response</a:t>
            </a:r>
          </a:p>
          <a:p>
            <a:pPr marL="285750" lvl="0" indent="-285750" algn="l" rtl="0">
              <a:spcBef>
                <a:spcPts val="0"/>
              </a:spcBef>
              <a:spcAft>
                <a:spcPts val="0"/>
              </a:spcAft>
              <a:buClr>
                <a:schemeClr val="dk1"/>
              </a:buClr>
              <a:buSzPts val="1200"/>
              <a:buFont typeface="Arial"/>
              <a:buChar char="•"/>
            </a:pPr>
            <a:r>
              <a:rPr lang="en-US" dirty="0"/>
              <a:t>Shorten the gap between emerging hazards and the research to help understand how to mitigate risk</a:t>
            </a:r>
          </a:p>
          <a:p>
            <a:pPr marL="285750" lvl="0" indent="-285750" algn="l" rtl="0">
              <a:spcBef>
                <a:spcPts val="0"/>
              </a:spcBef>
              <a:spcAft>
                <a:spcPts val="0"/>
              </a:spcAft>
              <a:buClr>
                <a:schemeClr val="dk1"/>
              </a:buClr>
              <a:buSzPts val="1200"/>
              <a:buFont typeface="Arial"/>
              <a:buChar char="•"/>
            </a:pPr>
            <a:r>
              <a:rPr lang="en-US" dirty="0"/>
              <a:t>Utilize post-incident insights to reveal the effectiveness of resource allocation and response times </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12</a:t>
            </a:fld>
            <a:endParaRPr lang="en-US" dirty="0"/>
          </a:p>
        </p:txBody>
      </p:sp>
    </p:spTree>
    <p:extLst>
      <p:ext uri="{BB962C8B-B14F-4D97-AF65-F5344CB8AC3E}">
        <p14:creationId xmlns:p14="http://schemas.microsoft.com/office/powerpoint/2010/main" val="474975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27" name="Picture 26" descr="Red smoke in the sky&#10;&#10;AI-generated content may be incorrect.">
            <a:extLst>
              <a:ext uri="{FF2B5EF4-FFF2-40B4-BE49-F238E27FC236}">
                <a16:creationId xmlns:a16="http://schemas.microsoft.com/office/drawing/2014/main" id="{58F471F0-B092-8089-E53C-F11C8E78AD42}"/>
              </a:ext>
            </a:extLst>
          </p:cNvPr>
          <p:cNvPicPr>
            <a:picLocks noChangeAspect="1"/>
          </p:cNvPicPr>
          <p:nvPr userDrawn="1"/>
        </p:nvPicPr>
        <p:blipFill>
          <a:blip r:embed="rId2"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sp>
        <p:nvSpPr>
          <p:cNvPr id="2" name="Title 1"/>
          <p:cNvSpPr>
            <a:spLocks noGrp="1"/>
          </p:cNvSpPr>
          <p:nvPr>
            <p:ph type="ctrTitle" hasCustomPrompt="1"/>
          </p:nvPr>
        </p:nvSpPr>
        <p:spPr>
          <a:xfrm>
            <a:off x="617956" y="1480379"/>
            <a:ext cx="7792118" cy="1790700"/>
          </a:xfrm>
        </p:spPr>
        <p:txBody>
          <a:bodyPr anchor="t"/>
          <a:lstStyle>
            <a:lvl1pPr algn="l">
              <a:defRPr sz="6000">
                <a:solidFill>
                  <a:schemeClr val="accent6"/>
                </a:solidFill>
              </a:defRPr>
            </a:lvl1pPr>
          </a:lstStyle>
          <a:p>
            <a:r>
              <a:rPr lang="en-US" dirty="0"/>
              <a:t>Click to Edit Title of Presentation </a:t>
            </a:r>
          </a:p>
        </p:txBody>
      </p:sp>
      <p:sp>
        <p:nvSpPr>
          <p:cNvPr id="3" name="Subtitle 2"/>
          <p:cNvSpPr>
            <a:spLocks noGrp="1"/>
          </p:cNvSpPr>
          <p:nvPr>
            <p:ph type="subTitle" idx="1" hasCustomPrompt="1"/>
          </p:nvPr>
        </p:nvSpPr>
        <p:spPr>
          <a:xfrm>
            <a:off x="617956" y="3340135"/>
            <a:ext cx="7792118" cy="1241822"/>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pic>
        <p:nvPicPr>
          <p:cNvPr id="34" name="Picture 33" descr="A black and white flag&#10;&#10;AI-generated content may be incorrect.">
            <a:extLst>
              <a:ext uri="{FF2B5EF4-FFF2-40B4-BE49-F238E27FC236}">
                <a16:creationId xmlns:a16="http://schemas.microsoft.com/office/drawing/2014/main" id="{184838FD-FBFE-76C1-A8E1-8F92ADE1DE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t="7278" b="81478"/>
          <a:stretch/>
        </p:blipFill>
        <p:spPr>
          <a:xfrm>
            <a:off x="0" y="4301728"/>
            <a:ext cx="9144000" cy="841772"/>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C43BFF46-908D-0E80-02AE-D2515DAC9FE7}"/>
              </a:ext>
            </a:extLst>
          </p:cNvPr>
          <p:cNvPicPr>
            <a:picLocks noChangeAspect="1"/>
          </p:cNvPicPr>
          <p:nvPr userDrawn="1"/>
        </p:nvPicPr>
        <p:blipFill>
          <a:blip r:embed="rId4"/>
          <a:stretch>
            <a:fillRect/>
          </a:stretch>
        </p:blipFill>
        <p:spPr>
          <a:xfrm>
            <a:off x="549368" y="372725"/>
            <a:ext cx="2219231" cy="804721"/>
          </a:xfrm>
          <a:prstGeom prst="rect">
            <a:avLst/>
          </a:prstGeom>
        </p:spPr>
      </p:pic>
    </p:spTree>
    <p:extLst>
      <p:ext uri="{BB962C8B-B14F-4D97-AF65-F5344CB8AC3E}">
        <p14:creationId xmlns:p14="http://schemas.microsoft.com/office/powerpoint/2010/main" val="250458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204" y="316374"/>
            <a:ext cx="8439592" cy="672454"/>
          </a:xfrm>
        </p:spPr>
        <p:txBody>
          <a:bodyPr/>
          <a:lstStyle/>
          <a:p>
            <a:r>
              <a:rPr lang="en-US" dirty="0"/>
              <a:t>Table of Contents</a:t>
            </a:r>
          </a:p>
        </p:txBody>
      </p:sp>
      <p:sp>
        <p:nvSpPr>
          <p:cNvPr id="3" name="Content Placeholder 2"/>
          <p:cNvSpPr>
            <a:spLocks noGrp="1"/>
          </p:cNvSpPr>
          <p:nvPr>
            <p:ph idx="1"/>
          </p:nvPr>
        </p:nvSpPr>
        <p:spPr>
          <a:xfrm>
            <a:off x="352205" y="1018344"/>
            <a:ext cx="889741" cy="3335292"/>
          </a:xfrm>
        </p:spPr>
        <p:txBody>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
        <p:nvSpPr>
          <p:cNvPr id="4" name="Content Placeholder 2">
            <a:extLst>
              <a:ext uri="{FF2B5EF4-FFF2-40B4-BE49-F238E27FC236}">
                <a16:creationId xmlns:a16="http://schemas.microsoft.com/office/drawing/2014/main" id="{CB436C4F-2EA0-39B8-CB7E-A853F879F7E9}"/>
              </a:ext>
            </a:extLst>
          </p:cNvPr>
          <p:cNvSpPr>
            <a:spLocks noGrp="1"/>
          </p:cNvSpPr>
          <p:nvPr>
            <p:ph idx="13"/>
          </p:nvPr>
        </p:nvSpPr>
        <p:spPr>
          <a:xfrm>
            <a:off x="1637731" y="1018344"/>
            <a:ext cx="7154065" cy="3335292"/>
          </a:xfrm>
        </p:spPr>
        <p:txBody>
          <a:bodyPr>
            <a:noAutofit/>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Tree>
    <p:extLst>
      <p:ext uri="{BB962C8B-B14F-4D97-AF65-F5344CB8AC3E}">
        <p14:creationId xmlns:p14="http://schemas.microsoft.com/office/powerpoint/2010/main" val="103027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203" y="316374"/>
            <a:ext cx="8482121" cy="672454"/>
          </a:xfrm>
        </p:spPr>
        <p:txBody>
          <a:bodyPr/>
          <a:lstStyle/>
          <a:p>
            <a:r>
              <a:rPr lang="en-US"/>
              <a:t>Click to edit Master title style</a:t>
            </a:r>
            <a:endParaRPr lang="en-US" dirty="0"/>
          </a:p>
        </p:txBody>
      </p:sp>
      <p:sp>
        <p:nvSpPr>
          <p:cNvPr id="3" name="Content Placeholder 2"/>
          <p:cNvSpPr>
            <a:spLocks noGrp="1"/>
          </p:cNvSpPr>
          <p:nvPr>
            <p:ph idx="1"/>
          </p:nvPr>
        </p:nvSpPr>
        <p:spPr>
          <a:xfrm>
            <a:off x="352204" y="1018344"/>
            <a:ext cx="8482122"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69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4913194" y="316374"/>
            <a:ext cx="3325710" cy="672454"/>
          </a:xfrm>
        </p:spPr>
        <p:txBody>
          <a:bodyPr/>
          <a:lstStyle/>
          <a:p>
            <a:r>
              <a:rPr lang="en-US" dirty="0"/>
              <a:t>Click to edit</a:t>
            </a:r>
          </a:p>
        </p:txBody>
      </p:sp>
      <p:sp>
        <p:nvSpPr>
          <p:cNvPr id="9" name="Content Placeholder 2">
            <a:extLst>
              <a:ext uri="{FF2B5EF4-FFF2-40B4-BE49-F238E27FC236}">
                <a16:creationId xmlns:a16="http://schemas.microsoft.com/office/drawing/2014/main" id="{556A8EBA-D821-84A4-C6A4-0E1293D83D5E}"/>
              </a:ext>
            </a:extLst>
          </p:cNvPr>
          <p:cNvSpPr>
            <a:spLocks noGrp="1"/>
          </p:cNvSpPr>
          <p:nvPr>
            <p:ph idx="13"/>
          </p:nvPr>
        </p:nvSpPr>
        <p:spPr>
          <a:xfrm>
            <a:off x="4913194" y="988828"/>
            <a:ext cx="3780430" cy="32261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4FF6B236-985F-DAA5-5CC0-45C8F30B47E3}"/>
              </a:ext>
            </a:extLst>
          </p:cNvPr>
          <p:cNvSpPr>
            <a:spLocks noGrp="1" noChangeAspect="1"/>
          </p:cNvSpPr>
          <p:nvPr>
            <p:ph type="pic" idx="14"/>
          </p:nvPr>
        </p:nvSpPr>
        <p:spPr>
          <a:xfrm>
            <a:off x="352204" y="316373"/>
            <a:ext cx="4219796" cy="4129017"/>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3124562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alf Page with Image R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0BB9291-4A7C-E7D2-CB3F-FE89FDF597C8}"/>
              </a:ext>
            </a:extLst>
          </p:cNvPr>
          <p:cNvSpPr>
            <a:spLocks noGrp="1" noChangeAspect="1"/>
          </p:cNvSpPr>
          <p:nvPr>
            <p:ph type="pic" idx="1"/>
          </p:nvPr>
        </p:nvSpPr>
        <p:spPr>
          <a:xfrm>
            <a:off x="4572000" y="316374"/>
            <a:ext cx="4219796" cy="3861732"/>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 name="Title 1">
            <a:extLst>
              <a:ext uri="{FF2B5EF4-FFF2-40B4-BE49-F238E27FC236}">
                <a16:creationId xmlns:a16="http://schemas.microsoft.com/office/drawing/2014/main" id="{85AABA89-744C-0977-3F5E-6FC86913248F}"/>
              </a:ext>
            </a:extLst>
          </p:cNvPr>
          <p:cNvSpPr>
            <a:spLocks noGrp="1"/>
          </p:cNvSpPr>
          <p:nvPr>
            <p:ph type="title"/>
          </p:nvPr>
        </p:nvSpPr>
        <p:spPr>
          <a:xfrm>
            <a:off x="352204" y="316374"/>
            <a:ext cx="3810363" cy="672454"/>
          </a:xfrm>
        </p:spPr>
        <p:txBody>
          <a:bodyPr/>
          <a:lstStyle/>
          <a:p>
            <a:r>
              <a:rPr lang="en-US" dirty="0"/>
              <a:t>Click to edit</a:t>
            </a:r>
          </a:p>
        </p:txBody>
      </p:sp>
      <p:sp>
        <p:nvSpPr>
          <p:cNvPr id="4" name="Content Placeholder 2">
            <a:extLst>
              <a:ext uri="{FF2B5EF4-FFF2-40B4-BE49-F238E27FC236}">
                <a16:creationId xmlns:a16="http://schemas.microsoft.com/office/drawing/2014/main" id="{D4FD9B88-240A-7B94-14FC-84AC289D8E3C}"/>
              </a:ext>
            </a:extLst>
          </p:cNvPr>
          <p:cNvSpPr>
            <a:spLocks noGrp="1"/>
          </p:cNvSpPr>
          <p:nvPr>
            <p:ph idx="13"/>
          </p:nvPr>
        </p:nvSpPr>
        <p:spPr>
          <a:xfrm>
            <a:off x="352204"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3883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Scree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1557EA-E271-255F-570B-6AA83F963B0C}"/>
              </a:ext>
            </a:extLst>
          </p:cNvPr>
          <p:cNvSpPr>
            <a:spLocks noGrp="1"/>
          </p:cNvSpPr>
          <p:nvPr>
            <p:ph type="title"/>
          </p:nvPr>
        </p:nvSpPr>
        <p:spPr>
          <a:xfrm>
            <a:off x="352204" y="316374"/>
            <a:ext cx="3810363" cy="672454"/>
          </a:xfrm>
        </p:spPr>
        <p:txBody>
          <a:bodyPr/>
          <a:lstStyle/>
          <a:p>
            <a:r>
              <a:rPr lang="en-US" dirty="0"/>
              <a:t>Click to edit</a:t>
            </a:r>
          </a:p>
        </p:txBody>
      </p:sp>
      <p:sp>
        <p:nvSpPr>
          <p:cNvPr id="9" name="Content Placeholder 2">
            <a:extLst>
              <a:ext uri="{FF2B5EF4-FFF2-40B4-BE49-F238E27FC236}">
                <a16:creationId xmlns:a16="http://schemas.microsoft.com/office/drawing/2014/main" id="{2324A9F2-B2E7-1BF5-CDCC-E18FDACE8D18}"/>
              </a:ext>
            </a:extLst>
          </p:cNvPr>
          <p:cNvSpPr>
            <a:spLocks noGrp="1"/>
          </p:cNvSpPr>
          <p:nvPr>
            <p:ph idx="13"/>
          </p:nvPr>
        </p:nvSpPr>
        <p:spPr>
          <a:xfrm>
            <a:off x="352204"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black and white flag&#10;&#10;AI-generated content may be incorrect.">
            <a:extLst>
              <a:ext uri="{FF2B5EF4-FFF2-40B4-BE49-F238E27FC236}">
                <a16:creationId xmlns:a16="http://schemas.microsoft.com/office/drawing/2014/main" id="{6643E36E-E494-B8EF-886B-7E21B8D2423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a:ext>
            </a:extLst>
          </a:blip>
          <a:srcRect l="50000" t="32814" b="-1516"/>
          <a:stretch/>
        </p:blipFill>
        <p:spPr>
          <a:xfrm>
            <a:off x="4572000" y="-1"/>
            <a:ext cx="4572000" cy="5143499"/>
          </a:xfrm>
          <a:prstGeom prst="rect">
            <a:avLst/>
          </a:prstGeom>
        </p:spPr>
      </p:pic>
      <p:sp>
        <p:nvSpPr>
          <p:cNvPr id="11" name="Title 1">
            <a:extLst>
              <a:ext uri="{FF2B5EF4-FFF2-40B4-BE49-F238E27FC236}">
                <a16:creationId xmlns:a16="http://schemas.microsoft.com/office/drawing/2014/main" id="{E334C393-5D31-D6A1-889D-5D04775482AE}"/>
              </a:ext>
            </a:extLst>
          </p:cNvPr>
          <p:cNvSpPr txBox="1">
            <a:spLocks/>
          </p:cNvSpPr>
          <p:nvPr userDrawn="1"/>
        </p:nvSpPr>
        <p:spPr>
          <a:xfrm>
            <a:off x="4981433" y="316374"/>
            <a:ext cx="3810363" cy="67245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a:lstStyle>
          <a:p>
            <a:r>
              <a:rPr lang="en-US" dirty="0"/>
              <a:t>Click to edit</a:t>
            </a:r>
          </a:p>
        </p:txBody>
      </p:sp>
      <p:sp>
        <p:nvSpPr>
          <p:cNvPr id="12" name="Content Placeholder 2">
            <a:extLst>
              <a:ext uri="{FF2B5EF4-FFF2-40B4-BE49-F238E27FC236}">
                <a16:creationId xmlns:a16="http://schemas.microsoft.com/office/drawing/2014/main" id="{1FD73340-56B2-FBF7-1148-42A2FA44C542}"/>
              </a:ext>
            </a:extLst>
          </p:cNvPr>
          <p:cNvSpPr>
            <a:spLocks noGrp="1"/>
          </p:cNvSpPr>
          <p:nvPr>
            <p:ph idx="14"/>
          </p:nvPr>
        </p:nvSpPr>
        <p:spPr>
          <a:xfrm>
            <a:off x="4981433"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315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able of Contents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204" y="316374"/>
            <a:ext cx="8439592" cy="672454"/>
          </a:xfrm>
        </p:spPr>
        <p:txBody>
          <a:bodyPr/>
          <a:lstStyle/>
          <a:p>
            <a:r>
              <a:rPr lang="en-US" dirty="0"/>
              <a:t>Table of Contents</a:t>
            </a:r>
          </a:p>
        </p:txBody>
      </p:sp>
      <p:sp>
        <p:nvSpPr>
          <p:cNvPr id="3" name="Content Placeholder 2"/>
          <p:cNvSpPr>
            <a:spLocks noGrp="1"/>
          </p:cNvSpPr>
          <p:nvPr>
            <p:ph idx="1"/>
          </p:nvPr>
        </p:nvSpPr>
        <p:spPr>
          <a:xfrm>
            <a:off x="352205" y="1491834"/>
            <a:ext cx="889741" cy="3335292"/>
          </a:xfrm>
        </p:spPr>
        <p:txBody>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
        <p:nvSpPr>
          <p:cNvPr id="4" name="Content Placeholder 2">
            <a:extLst>
              <a:ext uri="{FF2B5EF4-FFF2-40B4-BE49-F238E27FC236}">
                <a16:creationId xmlns:a16="http://schemas.microsoft.com/office/drawing/2014/main" id="{CB436C4F-2EA0-39B8-CB7E-A853F879F7E9}"/>
              </a:ext>
            </a:extLst>
          </p:cNvPr>
          <p:cNvSpPr>
            <a:spLocks noGrp="1"/>
          </p:cNvSpPr>
          <p:nvPr>
            <p:ph idx="13"/>
          </p:nvPr>
        </p:nvSpPr>
        <p:spPr>
          <a:xfrm>
            <a:off x="1637731" y="1491834"/>
            <a:ext cx="7154065" cy="3335292"/>
          </a:xfrm>
        </p:spPr>
        <p:txBody>
          <a:bodyPr>
            <a:noAutofit/>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Tree>
    <p:extLst>
      <p:ext uri="{BB962C8B-B14F-4D97-AF65-F5344CB8AC3E}">
        <p14:creationId xmlns:p14="http://schemas.microsoft.com/office/powerpoint/2010/main" val="354359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Header">
    <p:spTree>
      <p:nvGrpSpPr>
        <p:cNvPr id="1" name=""/>
        <p:cNvGrpSpPr/>
        <p:nvPr/>
      </p:nvGrpSpPr>
      <p:grpSpPr>
        <a:xfrm>
          <a:off x="0" y="0"/>
          <a:ext cx="0" cy="0"/>
          <a:chOff x="0" y="0"/>
          <a:chExt cx="0" cy="0"/>
        </a:xfrm>
      </p:grpSpPr>
      <p:sp>
        <p:nvSpPr>
          <p:cNvPr id="2" name="Title 1"/>
          <p:cNvSpPr>
            <a:spLocks noGrp="1"/>
          </p:cNvSpPr>
          <p:nvPr>
            <p:ph type="title"/>
          </p:nvPr>
        </p:nvSpPr>
        <p:spPr>
          <a:xfrm>
            <a:off x="352203" y="316374"/>
            <a:ext cx="8482121" cy="672454"/>
          </a:xfrm>
        </p:spPr>
        <p:txBody>
          <a:bodyPr/>
          <a:lstStyle/>
          <a:p>
            <a:r>
              <a:rPr lang="en-US"/>
              <a:t>Click to edit Master title style</a:t>
            </a:r>
            <a:endParaRPr lang="en-US" dirty="0"/>
          </a:p>
        </p:txBody>
      </p:sp>
      <p:sp>
        <p:nvSpPr>
          <p:cNvPr id="3" name="Content Placeholder 2"/>
          <p:cNvSpPr>
            <a:spLocks noGrp="1"/>
          </p:cNvSpPr>
          <p:nvPr>
            <p:ph idx="1"/>
          </p:nvPr>
        </p:nvSpPr>
        <p:spPr>
          <a:xfrm>
            <a:off x="352203" y="1441254"/>
            <a:ext cx="8482122"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8095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Page with Image - Header">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0BB9291-4A7C-E7D2-CB3F-FE89FDF597C8}"/>
              </a:ext>
            </a:extLst>
          </p:cNvPr>
          <p:cNvSpPr>
            <a:spLocks noGrp="1" noChangeAspect="1"/>
          </p:cNvSpPr>
          <p:nvPr>
            <p:ph type="pic" idx="1"/>
          </p:nvPr>
        </p:nvSpPr>
        <p:spPr>
          <a:xfrm>
            <a:off x="4572000" y="640884"/>
            <a:ext cx="4219796" cy="3861732"/>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 name="Title 1">
            <a:extLst>
              <a:ext uri="{FF2B5EF4-FFF2-40B4-BE49-F238E27FC236}">
                <a16:creationId xmlns:a16="http://schemas.microsoft.com/office/drawing/2014/main" id="{85AABA89-744C-0977-3F5E-6FC86913248F}"/>
              </a:ext>
            </a:extLst>
          </p:cNvPr>
          <p:cNvSpPr>
            <a:spLocks noGrp="1"/>
          </p:cNvSpPr>
          <p:nvPr>
            <p:ph type="title"/>
          </p:nvPr>
        </p:nvSpPr>
        <p:spPr>
          <a:xfrm>
            <a:off x="352204" y="316374"/>
            <a:ext cx="3810363" cy="672454"/>
          </a:xfrm>
        </p:spPr>
        <p:txBody>
          <a:bodyPr/>
          <a:lstStyle/>
          <a:p>
            <a:r>
              <a:rPr lang="en-US" dirty="0"/>
              <a:t>Click to edit</a:t>
            </a:r>
          </a:p>
        </p:txBody>
      </p:sp>
      <p:sp>
        <p:nvSpPr>
          <p:cNvPr id="4" name="Content Placeholder 2">
            <a:extLst>
              <a:ext uri="{FF2B5EF4-FFF2-40B4-BE49-F238E27FC236}">
                <a16:creationId xmlns:a16="http://schemas.microsoft.com/office/drawing/2014/main" id="{D4FD9B88-240A-7B94-14FC-84AC289D8E3C}"/>
              </a:ext>
            </a:extLst>
          </p:cNvPr>
          <p:cNvSpPr>
            <a:spLocks noGrp="1"/>
          </p:cNvSpPr>
          <p:nvPr>
            <p:ph idx="13"/>
          </p:nvPr>
        </p:nvSpPr>
        <p:spPr>
          <a:xfrm>
            <a:off x="352204" y="134285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489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Screen - Header">
    <p:spTree>
      <p:nvGrpSpPr>
        <p:cNvPr id="1" name=""/>
        <p:cNvGrpSpPr/>
        <p:nvPr/>
      </p:nvGrpSpPr>
      <p:grpSpPr>
        <a:xfrm>
          <a:off x="0" y="0"/>
          <a:ext cx="0" cy="0"/>
          <a:chOff x="0" y="0"/>
          <a:chExt cx="0" cy="0"/>
        </a:xfrm>
      </p:grpSpPr>
      <p:pic>
        <p:nvPicPr>
          <p:cNvPr id="4" name="Picture 3" descr="A black and white flag&#10;&#10;AI-generated content may be incorrect.">
            <a:extLst>
              <a:ext uri="{FF2B5EF4-FFF2-40B4-BE49-F238E27FC236}">
                <a16:creationId xmlns:a16="http://schemas.microsoft.com/office/drawing/2014/main" id="{44F2897C-F1BF-D7FD-CDB7-6B4DF422A0C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a:ext>
            </a:extLst>
          </a:blip>
          <a:srcRect t="38921" r="50000" b="-7623"/>
          <a:stretch/>
        </p:blipFill>
        <p:spPr>
          <a:xfrm rot="10800000">
            <a:off x="4572000" y="13250"/>
            <a:ext cx="4572000" cy="5143499"/>
          </a:xfrm>
          <a:prstGeom prst="rect">
            <a:avLst/>
          </a:prstGeom>
        </p:spPr>
      </p:pic>
      <p:sp>
        <p:nvSpPr>
          <p:cNvPr id="8" name="Title 1">
            <a:extLst>
              <a:ext uri="{FF2B5EF4-FFF2-40B4-BE49-F238E27FC236}">
                <a16:creationId xmlns:a16="http://schemas.microsoft.com/office/drawing/2014/main" id="{BF1557EA-E271-255F-570B-6AA83F963B0C}"/>
              </a:ext>
            </a:extLst>
          </p:cNvPr>
          <p:cNvSpPr>
            <a:spLocks noGrp="1"/>
          </p:cNvSpPr>
          <p:nvPr>
            <p:ph type="title"/>
          </p:nvPr>
        </p:nvSpPr>
        <p:spPr>
          <a:xfrm>
            <a:off x="352204" y="316374"/>
            <a:ext cx="3810363" cy="672454"/>
          </a:xfrm>
        </p:spPr>
        <p:txBody>
          <a:bodyPr/>
          <a:lstStyle/>
          <a:p>
            <a:r>
              <a:rPr lang="en-US" dirty="0"/>
              <a:t>Click to edit</a:t>
            </a:r>
          </a:p>
        </p:txBody>
      </p:sp>
      <p:sp>
        <p:nvSpPr>
          <p:cNvPr id="9" name="Content Placeholder 2">
            <a:extLst>
              <a:ext uri="{FF2B5EF4-FFF2-40B4-BE49-F238E27FC236}">
                <a16:creationId xmlns:a16="http://schemas.microsoft.com/office/drawing/2014/main" id="{2324A9F2-B2E7-1BF5-CDCC-E18FDACE8D18}"/>
              </a:ext>
            </a:extLst>
          </p:cNvPr>
          <p:cNvSpPr>
            <a:spLocks noGrp="1"/>
          </p:cNvSpPr>
          <p:nvPr>
            <p:ph idx="13"/>
          </p:nvPr>
        </p:nvSpPr>
        <p:spPr>
          <a:xfrm>
            <a:off x="352204" y="166985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E2A38AA0-85B7-1359-C1B8-5F76610294F9}"/>
              </a:ext>
            </a:extLst>
          </p:cNvPr>
          <p:cNvSpPr txBox="1">
            <a:spLocks/>
          </p:cNvSpPr>
          <p:nvPr userDrawn="1"/>
        </p:nvSpPr>
        <p:spPr>
          <a:xfrm>
            <a:off x="8486110" y="4854549"/>
            <a:ext cx="547986" cy="3592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338254-8495-5B4A-A563-F9A824C22A29}" type="slidenum">
              <a:rPr lang="en-US" sz="800" smtClean="0">
                <a:solidFill>
                  <a:schemeClr val="accent5"/>
                </a:solidFill>
                <a:latin typeface="Inter" panose="02000503000000020004" pitchFamily="2" charset="0"/>
                <a:ea typeface="Inter" panose="02000503000000020004" pitchFamily="2" charset="0"/>
              </a:rPr>
              <a:pPr algn="r"/>
              <a:t>‹#›</a:t>
            </a:fld>
            <a:endParaRPr lang="en-US" sz="800" dirty="0">
              <a:solidFill>
                <a:schemeClr val="accent5"/>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9251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able of Contents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204" y="316374"/>
            <a:ext cx="8439592" cy="672454"/>
          </a:xfrm>
        </p:spPr>
        <p:txBody>
          <a:bodyPr/>
          <a:lstStyle/>
          <a:p>
            <a:r>
              <a:rPr lang="en-US" dirty="0"/>
              <a:t>Table of Contents</a:t>
            </a:r>
          </a:p>
        </p:txBody>
      </p:sp>
      <p:sp>
        <p:nvSpPr>
          <p:cNvPr id="3" name="Content Placeholder 2"/>
          <p:cNvSpPr>
            <a:spLocks noGrp="1"/>
          </p:cNvSpPr>
          <p:nvPr>
            <p:ph idx="1"/>
          </p:nvPr>
        </p:nvSpPr>
        <p:spPr>
          <a:xfrm>
            <a:off x="352205" y="1491834"/>
            <a:ext cx="889741" cy="3335292"/>
          </a:xfrm>
        </p:spPr>
        <p:txBody>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
        <p:nvSpPr>
          <p:cNvPr id="4" name="Content Placeholder 2">
            <a:extLst>
              <a:ext uri="{FF2B5EF4-FFF2-40B4-BE49-F238E27FC236}">
                <a16:creationId xmlns:a16="http://schemas.microsoft.com/office/drawing/2014/main" id="{CB436C4F-2EA0-39B8-CB7E-A853F879F7E9}"/>
              </a:ext>
            </a:extLst>
          </p:cNvPr>
          <p:cNvSpPr>
            <a:spLocks noGrp="1"/>
          </p:cNvSpPr>
          <p:nvPr>
            <p:ph idx="13"/>
          </p:nvPr>
        </p:nvSpPr>
        <p:spPr>
          <a:xfrm>
            <a:off x="1637731" y="1491834"/>
            <a:ext cx="7154065" cy="3335292"/>
          </a:xfrm>
        </p:spPr>
        <p:txBody>
          <a:bodyPr>
            <a:noAutofit/>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Tree>
    <p:extLst>
      <p:ext uri="{BB962C8B-B14F-4D97-AF65-F5344CB8AC3E}">
        <p14:creationId xmlns:p14="http://schemas.microsoft.com/office/powerpoint/2010/main" val="137081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27" name="Picture 26" descr="Red smoke in the sky&#10;&#10;AI-generated content may be incorrect.">
            <a:extLst>
              <a:ext uri="{FF2B5EF4-FFF2-40B4-BE49-F238E27FC236}">
                <a16:creationId xmlns:a16="http://schemas.microsoft.com/office/drawing/2014/main" id="{58F471F0-B092-8089-E53C-F11C8E78AD42}"/>
              </a:ext>
            </a:extLst>
          </p:cNvPr>
          <p:cNvPicPr>
            <a:picLocks noChangeAspect="1"/>
          </p:cNvPicPr>
          <p:nvPr userDrawn="1"/>
        </p:nvPicPr>
        <p:blipFill>
          <a:blip r:embed="rId2"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sp>
        <p:nvSpPr>
          <p:cNvPr id="2" name="Title 1"/>
          <p:cNvSpPr>
            <a:spLocks noGrp="1"/>
          </p:cNvSpPr>
          <p:nvPr>
            <p:ph type="ctrTitle" hasCustomPrompt="1"/>
          </p:nvPr>
        </p:nvSpPr>
        <p:spPr>
          <a:xfrm>
            <a:off x="617956" y="2215032"/>
            <a:ext cx="7792118" cy="1790700"/>
          </a:xfrm>
        </p:spPr>
        <p:txBody>
          <a:bodyPr anchor="t"/>
          <a:lstStyle>
            <a:lvl1pPr algn="l">
              <a:defRPr sz="6000">
                <a:solidFill>
                  <a:schemeClr val="accent6"/>
                </a:solidFill>
              </a:defRPr>
            </a:lvl1pPr>
          </a:lstStyle>
          <a:p>
            <a:r>
              <a:rPr lang="en-US" dirty="0"/>
              <a:t>Section Title</a:t>
            </a:r>
          </a:p>
        </p:txBody>
      </p:sp>
      <p:sp>
        <p:nvSpPr>
          <p:cNvPr id="3" name="Subtitle 2"/>
          <p:cNvSpPr>
            <a:spLocks noGrp="1"/>
          </p:cNvSpPr>
          <p:nvPr>
            <p:ph type="subTitle" idx="1" hasCustomPrompt="1"/>
          </p:nvPr>
        </p:nvSpPr>
        <p:spPr>
          <a:xfrm>
            <a:off x="943618" y="1571781"/>
            <a:ext cx="2414002" cy="643251"/>
          </a:xfrm>
        </p:spPr>
        <p:txBody>
          <a:bodyPr>
            <a:normAutofit/>
          </a:bodyPr>
          <a:lstStyle>
            <a:lvl1pPr marL="0" indent="0" algn="l">
              <a:buNone/>
              <a:defRPr sz="24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a:t>
            </a:r>
          </a:p>
        </p:txBody>
      </p:sp>
      <p:pic>
        <p:nvPicPr>
          <p:cNvPr id="18" name="Picture 17" descr="A black and white flag&#10;&#10;AI-generated content may be incorrect.">
            <a:extLst>
              <a:ext uri="{FF2B5EF4-FFF2-40B4-BE49-F238E27FC236}">
                <a16:creationId xmlns:a16="http://schemas.microsoft.com/office/drawing/2014/main" id="{B46E3BAA-37FB-3C38-CFF7-32C5A233D6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7278" b="81478"/>
          <a:stretch/>
        </p:blipFill>
        <p:spPr>
          <a:xfrm>
            <a:off x="0" y="4301728"/>
            <a:ext cx="9144000" cy="841772"/>
          </a:xfrm>
          <a:prstGeom prst="rect">
            <a:avLst/>
          </a:prstGeom>
        </p:spPr>
      </p:pic>
      <p:pic>
        <p:nvPicPr>
          <p:cNvPr id="4" name="Picture 3" descr="A black and white flag&#10;&#10;AI-generated content may be incorrect.">
            <a:extLst>
              <a:ext uri="{FF2B5EF4-FFF2-40B4-BE49-F238E27FC236}">
                <a16:creationId xmlns:a16="http://schemas.microsoft.com/office/drawing/2014/main" id="{31CB4715-0297-D121-F5C1-407EAC2969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t="7278" b="81478"/>
          <a:stretch/>
        </p:blipFill>
        <p:spPr>
          <a:xfrm rot="10800000">
            <a:off x="0" y="0"/>
            <a:ext cx="9144000" cy="841772"/>
          </a:xfrm>
          <a:prstGeom prst="rect">
            <a:avLst/>
          </a:prstGeom>
        </p:spPr>
      </p:pic>
      <p:pic>
        <p:nvPicPr>
          <p:cNvPr id="10" name="Picture 9" descr="A black and red background with white circles&#10;&#10;AI-generated content may be incorrect.">
            <a:extLst>
              <a:ext uri="{FF2B5EF4-FFF2-40B4-BE49-F238E27FC236}">
                <a16:creationId xmlns:a16="http://schemas.microsoft.com/office/drawing/2014/main" id="{EC281216-8974-34D0-5119-A7B4D708BA79}"/>
              </a:ext>
            </a:extLst>
          </p:cNvPr>
          <p:cNvPicPr>
            <a:picLocks noChangeAspect="1"/>
          </p:cNvPicPr>
          <p:nvPr userDrawn="1"/>
        </p:nvPicPr>
        <p:blipFill>
          <a:blip r:embed="rId4" cstate="print">
            <a:extLst>
              <a:ext uri="{28A0092B-C50C-407E-A947-70E740481C1C}">
                <a14:useLocalDpi xmlns:a14="http://schemas.microsoft.com/office/drawing/2010/main"/>
              </a:ext>
            </a:extLst>
          </a:blip>
          <a:srcRect t="28148" r="50000"/>
          <a:stretch/>
        </p:blipFill>
        <p:spPr>
          <a:xfrm>
            <a:off x="688282" y="1571781"/>
            <a:ext cx="237821" cy="391725"/>
          </a:xfrm>
          <a:prstGeom prst="rect">
            <a:avLst/>
          </a:prstGeom>
        </p:spPr>
      </p:pic>
    </p:spTree>
    <p:extLst>
      <p:ext uri="{BB962C8B-B14F-4D97-AF65-F5344CB8AC3E}">
        <p14:creationId xmlns:p14="http://schemas.microsoft.com/office/powerpoint/2010/main" val="824269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Header">
    <p:spTree>
      <p:nvGrpSpPr>
        <p:cNvPr id="1" name=""/>
        <p:cNvGrpSpPr/>
        <p:nvPr/>
      </p:nvGrpSpPr>
      <p:grpSpPr>
        <a:xfrm>
          <a:off x="0" y="0"/>
          <a:ext cx="0" cy="0"/>
          <a:chOff x="0" y="0"/>
          <a:chExt cx="0" cy="0"/>
        </a:xfrm>
      </p:grpSpPr>
      <p:sp>
        <p:nvSpPr>
          <p:cNvPr id="2" name="Title 1"/>
          <p:cNvSpPr>
            <a:spLocks noGrp="1"/>
          </p:cNvSpPr>
          <p:nvPr>
            <p:ph type="title"/>
          </p:nvPr>
        </p:nvSpPr>
        <p:spPr>
          <a:xfrm>
            <a:off x="352203" y="316374"/>
            <a:ext cx="8482121" cy="672454"/>
          </a:xfrm>
        </p:spPr>
        <p:txBody>
          <a:bodyPr/>
          <a:lstStyle/>
          <a:p>
            <a:r>
              <a:rPr lang="en-US"/>
              <a:t>Click to edit Master title style</a:t>
            </a:r>
            <a:endParaRPr lang="en-US" dirty="0"/>
          </a:p>
        </p:txBody>
      </p:sp>
      <p:sp>
        <p:nvSpPr>
          <p:cNvPr id="3" name="Content Placeholder 2"/>
          <p:cNvSpPr>
            <a:spLocks noGrp="1"/>
          </p:cNvSpPr>
          <p:nvPr>
            <p:ph idx="1"/>
          </p:nvPr>
        </p:nvSpPr>
        <p:spPr>
          <a:xfrm>
            <a:off x="352203" y="1441254"/>
            <a:ext cx="8482122"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49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Page with Image - Header">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0BB9291-4A7C-E7D2-CB3F-FE89FDF597C8}"/>
              </a:ext>
            </a:extLst>
          </p:cNvPr>
          <p:cNvSpPr>
            <a:spLocks noGrp="1" noChangeAspect="1"/>
          </p:cNvSpPr>
          <p:nvPr>
            <p:ph type="pic" idx="1"/>
          </p:nvPr>
        </p:nvSpPr>
        <p:spPr>
          <a:xfrm>
            <a:off x="4572000" y="640884"/>
            <a:ext cx="4219796" cy="3861732"/>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 name="Title 1">
            <a:extLst>
              <a:ext uri="{FF2B5EF4-FFF2-40B4-BE49-F238E27FC236}">
                <a16:creationId xmlns:a16="http://schemas.microsoft.com/office/drawing/2014/main" id="{85AABA89-744C-0977-3F5E-6FC86913248F}"/>
              </a:ext>
            </a:extLst>
          </p:cNvPr>
          <p:cNvSpPr>
            <a:spLocks noGrp="1"/>
          </p:cNvSpPr>
          <p:nvPr>
            <p:ph type="title"/>
          </p:nvPr>
        </p:nvSpPr>
        <p:spPr>
          <a:xfrm>
            <a:off x="352204" y="316374"/>
            <a:ext cx="3810363" cy="672454"/>
          </a:xfrm>
        </p:spPr>
        <p:txBody>
          <a:bodyPr/>
          <a:lstStyle/>
          <a:p>
            <a:r>
              <a:rPr lang="en-US" dirty="0"/>
              <a:t>Click to edit</a:t>
            </a:r>
          </a:p>
        </p:txBody>
      </p:sp>
      <p:sp>
        <p:nvSpPr>
          <p:cNvPr id="4" name="Content Placeholder 2">
            <a:extLst>
              <a:ext uri="{FF2B5EF4-FFF2-40B4-BE49-F238E27FC236}">
                <a16:creationId xmlns:a16="http://schemas.microsoft.com/office/drawing/2014/main" id="{D4FD9B88-240A-7B94-14FC-84AC289D8E3C}"/>
              </a:ext>
            </a:extLst>
          </p:cNvPr>
          <p:cNvSpPr>
            <a:spLocks noGrp="1"/>
          </p:cNvSpPr>
          <p:nvPr>
            <p:ph idx="13"/>
          </p:nvPr>
        </p:nvSpPr>
        <p:spPr>
          <a:xfrm>
            <a:off x="352204" y="134285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8182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143000" y="841772"/>
            <a:ext cx="6858000" cy="1790700"/>
          </a:xfrm>
        </p:spPr>
        <p:txBody>
          <a:bodyPr anchor="b"/>
          <a:lstStyle>
            <a:lvl1pPr algn="ctr">
              <a:defRPr sz="45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143000" y="2701528"/>
            <a:ext cx="6858000" cy="1241822"/>
          </a:xfrm>
        </p:spPr>
        <p:txBody>
          <a:bodyPr/>
          <a:lstStyle>
            <a:lvl1pPr marL="0" indent="0" algn="ctr">
              <a:buNone/>
              <a:defRPr sz="1800">
                <a:solidFill>
                  <a:schemeClr val="bg1">
                    <a:lumMod val="6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9" t="-1183" r="-7101" b="-2673"/>
          <a:stretch/>
        </p:blipFill>
        <p:spPr>
          <a:xfrm rot="21185351">
            <a:off x="-67671" y="-944154"/>
            <a:ext cx="4789775" cy="7291367"/>
          </a:xfrm>
          <a:prstGeom prst="rect">
            <a:avLst/>
          </a:prstGeom>
        </p:spPr>
      </p:pic>
    </p:spTree>
    <p:extLst>
      <p:ext uri="{BB962C8B-B14F-4D97-AF65-F5344CB8AC3E}">
        <p14:creationId xmlns:p14="http://schemas.microsoft.com/office/powerpoint/2010/main" val="3398751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06681" y="157420"/>
            <a:ext cx="6397668" cy="515296"/>
          </a:xfrm>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6F192731-BD13-F48E-68FB-5ACDC4408A6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483" t="1" b="42445"/>
          <a:stretch/>
        </p:blipFill>
        <p:spPr bwMode="auto">
          <a:xfrm>
            <a:off x="6820175" y="-996957"/>
            <a:ext cx="3270270" cy="16387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98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204" y="316374"/>
            <a:ext cx="8439592" cy="672454"/>
          </a:xfrm>
        </p:spPr>
        <p:txBody>
          <a:bodyPr/>
          <a:lstStyle/>
          <a:p>
            <a:r>
              <a:rPr lang="en-US" dirty="0"/>
              <a:t>Table of Contents</a:t>
            </a:r>
          </a:p>
        </p:txBody>
      </p:sp>
      <p:sp>
        <p:nvSpPr>
          <p:cNvPr id="3" name="Content Placeholder 2"/>
          <p:cNvSpPr>
            <a:spLocks noGrp="1"/>
          </p:cNvSpPr>
          <p:nvPr>
            <p:ph idx="1"/>
          </p:nvPr>
        </p:nvSpPr>
        <p:spPr>
          <a:xfrm>
            <a:off x="352205" y="1018344"/>
            <a:ext cx="889741" cy="3335292"/>
          </a:xfrm>
        </p:spPr>
        <p:txBody>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
        <p:nvSpPr>
          <p:cNvPr id="4" name="Content Placeholder 2">
            <a:extLst>
              <a:ext uri="{FF2B5EF4-FFF2-40B4-BE49-F238E27FC236}">
                <a16:creationId xmlns:a16="http://schemas.microsoft.com/office/drawing/2014/main" id="{CB436C4F-2EA0-39B8-CB7E-A853F879F7E9}"/>
              </a:ext>
            </a:extLst>
          </p:cNvPr>
          <p:cNvSpPr>
            <a:spLocks noGrp="1"/>
          </p:cNvSpPr>
          <p:nvPr>
            <p:ph idx="13"/>
          </p:nvPr>
        </p:nvSpPr>
        <p:spPr>
          <a:xfrm>
            <a:off x="1637731" y="1018344"/>
            <a:ext cx="7154065" cy="3335292"/>
          </a:xfrm>
        </p:spPr>
        <p:txBody>
          <a:bodyPr>
            <a:noAutofit/>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Tree>
    <p:extLst>
      <p:ext uri="{BB962C8B-B14F-4D97-AF65-F5344CB8AC3E}">
        <p14:creationId xmlns:p14="http://schemas.microsoft.com/office/powerpoint/2010/main" val="63367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203" y="316374"/>
            <a:ext cx="8482121" cy="672454"/>
          </a:xfrm>
        </p:spPr>
        <p:txBody>
          <a:bodyPr/>
          <a:lstStyle/>
          <a:p>
            <a:r>
              <a:rPr lang="en-US"/>
              <a:t>Click to edit Master title style</a:t>
            </a:r>
            <a:endParaRPr lang="en-US" dirty="0"/>
          </a:p>
        </p:txBody>
      </p:sp>
      <p:sp>
        <p:nvSpPr>
          <p:cNvPr id="3" name="Content Placeholder 2"/>
          <p:cNvSpPr>
            <a:spLocks noGrp="1"/>
          </p:cNvSpPr>
          <p:nvPr>
            <p:ph idx="1"/>
          </p:nvPr>
        </p:nvSpPr>
        <p:spPr>
          <a:xfrm>
            <a:off x="352204" y="1018344"/>
            <a:ext cx="8482122"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730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 Pag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4913194" y="316374"/>
            <a:ext cx="3325710" cy="672454"/>
          </a:xfrm>
        </p:spPr>
        <p:txBody>
          <a:bodyPr/>
          <a:lstStyle/>
          <a:p>
            <a:r>
              <a:rPr lang="en-US" dirty="0"/>
              <a:t>Click to edit</a:t>
            </a:r>
          </a:p>
        </p:txBody>
      </p:sp>
      <p:sp>
        <p:nvSpPr>
          <p:cNvPr id="9" name="Content Placeholder 2">
            <a:extLst>
              <a:ext uri="{FF2B5EF4-FFF2-40B4-BE49-F238E27FC236}">
                <a16:creationId xmlns:a16="http://schemas.microsoft.com/office/drawing/2014/main" id="{556A8EBA-D821-84A4-C6A4-0E1293D83D5E}"/>
              </a:ext>
            </a:extLst>
          </p:cNvPr>
          <p:cNvSpPr>
            <a:spLocks noGrp="1"/>
          </p:cNvSpPr>
          <p:nvPr>
            <p:ph idx="13"/>
          </p:nvPr>
        </p:nvSpPr>
        <p:spPr>
          <a:xfrm>
            <a:off x="4913194" y="988828"/>
            <a:ext cx="3780430" cy="32261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4FF6B236-985F-DAA5-5CC0-45C8F30B47E3}"/>
              </a:ext>
            </a:extLst>
          </p:cNvPr>
          <p:cNvSpPr>
            <a:spLocks noGrp="1" noChangeAspect="1"/>
          </p:cNvSpPr>
          <p:nvPr>
            <p:ph type="pic" idx="14"/>
          </p:nvPr>
        </p:nvSpPr>
        <p:spPr>
          <a:xfrm>
            <a:off x="352204" y="316373"/>
            <a:ext cx="4219796" cy="4129017"/>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358950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alf Page with Image R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0BB9291-4A7C-E7D2-CB3F-FE89FDF597C8}"/>
              </a:ext>
            </a:extLst>
          </p:cNvPr>
          <p:cNvSpPr>
            <a:spLocks noGrp="1" noChangeAspect="1"/>
          </p:cNvSpPr>
          <p:nvPr>
            <p:ph type="pic" idx="1"/>
          </p:nvPr>
        </p:nvSpPr>
        <p:spPr>
          <a:xfrm>
            <a:off x="4572000" y="316374"/>
            <a:ext cx="4219796" cy="3861732"/>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 name="Title 1">
            <a:extLst>
              <a:ext uri="{FF2B5EF4-FFF2-40B4-BE49-F238E27FC236}">
                <a16:creationId xmlns:a16="http://schemas.microsoft.com/office/drawing/2014/main" id="{85AABA89-744C-0977-3F5E-6FC86913248F}"/>
              </a:ext>
            </a:extLst>
          </p:cNvPr>
          <p:cNvSpPr>
            <a:spLocks noGrp="1"/>
          </p:cNvSpPr>
          <p:nvPr>
            <p:ph type="title"/>
          </p:nvPr>
        </p:nvSpPr>
        <p:spPr>
          <a:xfrm>
            <a:off x="352204" y="316374"/>
            <a:ext cx="3810363" cy="672454"/>
          </a:xfrm>
        </p:spPr>
        <p:txBody>
          <a:bodyPr/>
          <a:lstStyle/>
          <a:p>
            <a:r>
              <a:rPr lang="en-US" dirty="0"/>
              <a:t>Click to edit</a:t>
            </a:r>
          </a:p>
        </p:txBody>
      </p:sp>
      <p:sp>
        <p:nvSpPr>
          <p:cNvPr id="4" name="Content Placeholder 2">
            <a:extLst>
              <a:ext uri="{FF2B5EF4-FFF2-40B4-BE49-F238E27FC236}">
                <a16:creationId xmlns:a16="http://schemas.microsoft.com/office/drawing/2014/main" id="{D4FD9B88-240A-7B94-14FC-84AC289D8E3C}"/>
              </a:ext>
            </a:extLst>
          </p:cNvPr>
          <p:cNvSpPr>
            <a:spLocks noGrp="1"/>
          </p:cNvSpPr>
          <p:nvPr>
            <p:ph idx="13"/>
          </p:nvPr>
        </p:nvSpPr>
        <p:spPr>
          <a:xfrm>
            <a:off x="352204"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632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Scree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1557EA-E271-255F-570B-6AA83F963B0C}"/>
              </a:ext>
            </a:extLst>
          </p:cNvPr>
          <p:cNvSpPr>
            <a:spLocks noGrp="1"/>
          </p:cNvSpPr>
          <p:nvPr>
            <p:ph type="title"/>
          </p:nvPr>
        </p:nvSpPr>
        <p:spPr>
          <a:xfrm>
            <a:off x="352204" y="316374"/>
            <a:ext cx="3810363" cy="672454"/>
          </a:xfrm>
        </p:spPr>
        <p:txBody>
          <a:bodyPr/>
          <a:lstStyle/>
          <a:p>
            <a:r>
              <a:rPr lang="en-US" dirty="0"/>
              <a:t>Click to edit</a:t>
            </a:r>
          </a:p>
        </p:txBody>
      </p:sp>
      <p:sp>
        <p:nvSpPr>
          <p:cNvPr id="9" name="Content Placeholder 2">
            <a:extLst>
              <a:ext uri="{FF2B5EF4-FFF2-40B4-BE49-F238E27FC236}">
                <a16:creationId xmlns:a16="http://schemas.microsoft.com/office/drawing/2014/main" id="{2324A9F2-B2E7-1BF5-CDCC-E18FDACE8D18}"/>
              </a:ext>
            </a:extLst>
          </p:cNvPr>
          <p:cNvSpPr>
            <a:spLocks noGrp="1"/>
          </p:cNvSpPr>
          <p:nvPr>
            <p:ph idx="13"/>
          </p:nvPr>
        </p:nvSpPr>
        <p:spPr>
          <a:xfrm>
            <a:off x="352204"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black and white flag&#10;&#10;AI-generated content may be incorrect.">
            <a:extLst>
              <a:ext uri="{FF2B5EF4-FFF2-40B4-BE49-F238E27FC236}">
                <a16:creationId xmlns:a16="http://schemas.microsoft.com/office/drawing/2014/main" id="{6643E36E-E494-B8EF-886B-7E21B8D2423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a:ext>
            </a:extLst>
          </a:blip>
          <a:srcRect l="50000" t="32814" b="-1516"/>
          <a:stretch/>
        </p:blipFill>
        <p:spPr>
          <a:xfrm>
            <a:off x="4572000" y="-1"/>
            <a:ext cx="4572000" cy="5143499"/>
          </a:xfrm>
          <a:prstGeom prst="rect">
            <a:avLst/>
          </a:prstGeom>
        </p:spPr>
      </p:pic>
      <p:sp>
        <p:nvSpPr>
          <p:cNvPr id="11" name="Title 1">
            <a:extLst>
              <a:ext uri="{FF2B5EF4-FFF2-40B4-BE49-F238E27FC236}">
                <a16:creationId xmlns:a16="http://schemas.microsoft.com/office/drawing/2014/main" id="{E334C393-5D31-D6A1-889D-5D04775482AE}"/>
              </a:ext>
            </a:extLst>
          </p:cNvPr>
          <p:cNvSpPr txBox="1">
            <a:spLocks/>
          </p:cNvSpPr>
          <p:nvPr userDrawn="1"/>
        </p:nvSpPr>
        <p:spPr>
          <a:xfrm>
            <a:off x="4981433" y="316374"/>
            <a:ext cx="3810363" cy="67245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a:lstStyle>
          <a:p>
            <a:r>
              <a:rPr lang="en-US" dirty="0"/>
              <a:t>Click to edit</a:t>
            </a:r>
          </a:p>
        </p:txBody>
      </p:sp>
      <p:sp>
        <p:nvSpPr>
          <p:cNvPr id="12" name="Content Placeholder 2">
            <a:extLst>
              <a:ext uri="{FF2B5EF4-FFF2-40B4-BE49-F238E27FC236}">
                <a16:creationId xmlns:a16="http://schemas.microsoft.com/office/drawing/2014/main" id="{1FD73340-56B2-FBF7-1148-42A2FA44C542}"/>
              </a:ext>
            </a:extLst>
          </p:cNvPr>
          <p:cNvSpPr>
            <a:spLocks noGrp="1"/>
          </p:cNvSpPr>
          <p:nvPr>
            <p:ph idx="14"/>
          </p:nvPr>
        </p:nvSpPr>
        <p:spPr>
          <a:xfrm>
            <a:off x="4981433"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469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eversed Content">
    <p:spTree>
      <p:nvGrpSpPr>
        <p:cNvPr id="1" name=""/>
        <p:cNvGrpSpPr/>
        <p:nvPr/>
      </p:nvGrpSpPr>
      <p:grpSpPr>
        <a:xfrm>
          <a:off x="0" y="0"/>
          <a:ext cx="0" cy="0"/>
          <a:chOff x="0" y="0"/>
          <a:chExt cx="0" cy="0"/>
        </a:xfrm>
      </p:grpSpPr>
      <p:pic>
        <p:nvPicPr>
          <p:cNvPr id="8" name="Picture 7" descr="A blue and black flag&#10;&#10;AI-generated content may be incorrect.">
            <a:extLst>
              <a:ext uri="{FF2B5EF4-FFF2-40B4-BE49-F238E27FC236}">
                <a16:creationId xmlns:a16="http://schemas.microsoft.com/office/drawing/2014/main" id="{73D01E9B-6492-41AB-4D92-2A6C5D695101}"/>
              </a:ext>
            </a:extLst>
          </p:cNvPr>
          <p:cNvPicPr>
            <a:picLocks noChangeAspect="1"/>
          </p:cNvPicPr>
          <p:nvPr userDrawn="1"/>
        </p:nvPicPr>
        <p:blipFill>
          <a:blip r:embed="rId2" cstate="print">
            <a:extLst>
              <a:ext uri="{28A0092B-C50C-407E-A947-70E740481C1C}">
                <a14:useLocalDpi xmlns:a14="http://schemas.microsoft.com/office/drawing/2010/main"/>
              </a:ext>
            </a:extLst>
          </a:blip>
          <a:srcRect t="33915" b="729"/>
          <a:stretch/>
        </p:blipFill>
        <p:spPr>
          <a:xfrm>
            <a:off x="0" y="-1"/>
            <a:ext cx="9144000" cy="4892998"/>
          </a:xfrm>
          <a:prstGeom prst="rect">
            <a:avLst/>
          </a:prstGeom>
        </p:spPr>
      </p:pic>
      <p:sp>
        <p:nvSpPr>
          <p:cNvPr id="2" name="Title 1"/>
          <p:cNvSpPr>
            <a:spLocks noGrp="1"/>
          </p:cNvSpPr>
          <p:nvPr>
            <p:ph type="title"/>
          </p:nvPr>
        </p:nvSpPr>
        <p:spPr>
          <a:xfrm>
            <a:off x="352203" y="316374"/>
            <a:ext cx="8482121" cy="672454"/>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a:xfrm>
            <a:off x="352204" y="1018344"/>
            <a:ext cx="8482122" cy="3263504"/>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32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loser">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27" name="Picture 26" descr="Red smoke in the sky&#10;&#10;AI-generated content may be incorrect.">
            <a:extLst>
              <a:ext uri="{FF2B5EF4-FFF2-40B4-BE49-F238E27FC236}">
                <a16:creationId xmlns:a16="http://schemas.microsoft.com/office/drawing/2014/main" id="{58F471F0-B092-8089-E53C-F11C8E78AD42}"/>
              </a:ext>
            </a:extLst>
          </p:cNvPr>
          <p:cNvPicPr>
            <a:picLocks noChangeAspect="1"/>
          </p:cNvPicPr>
          <p:nvPr userDrawn="1"/>
        </p:nvPicPr>
        <p:blipFill>
          <a:blip r:embed="rId2"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sp>
        <p:nvSpPr>
          <p:cNvPr id="2" name="Title 1"/>
          <p:cNvSpPr>
            <a:spLocks noGrp="1"/>
          </p:cNvSpPr>
          <p:nvPr>
            <p:ph type="ctrTitle" hasCustomPrompt="1"/>
          </p:nvPr>
        </p:nvSpPr>
        <p:spPr>
          <a:xfrm>
            <a:off x="617956" y="1480379"/>
            <a:ext cx="7792118" cy="1790700"/>
          </a:xfrm>
        </p:spPr>
        <p:txBody>
          <a:bodyPr anchor="t"/>
          <a:lstStyle>
            <a:lvl1pPr algn="l">
              <a:defRPr sz="6000">
                <a:solidFill>
                  <a:schemeClr val="accent6"/>
                </a:solidFill>
              </a:defRPr>
            </a:lvl1pPr>
          </a:lstStyle>
          <a:p>
            <a:r>
              <a:rPr lang="en-US" dirty="0"/>
              <a:t>Click to Edit Title of Presentation </a:t>
            </a:r>
          </a:p>
        </p:txBody>
      </p:sp>
      <p:sp>
        <p:nvSpPr>
          <p:cNvPr id="3" name="Subtitle 2"/>
          <p:cNvSpPr>
            <a:spLocks noGrp="1"/>
          </p:cNvSpPr>
          <p:nvPr>
            <p:ph type="subTitle" idx="1" hasCustomPrompt="1"/>
          </p:nvPr>
        </p:nvSpPr>
        <p:spPr>
          <a:xfrm>
            <a:off x="617956" y="3340135"/>
            <a:ext cx="7792118" cy="1241822"/>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pic>
        <p:nvPicPr>
          <p:cNvPr id="18" name="Picture 17" descr="A black and white flag&#10;&#10;AI-generated content may be incorrect.">
            <a:extLst>
              <a:ext uri="{FF2B5EF4-FFF2-40B4-BE49-F238E27FC236}">
                <a16:creationId xmlns:a16="http://schemas.microsoft.com/office/drawing/2014/main" id="{B46E3BAA-37FB-3C38-CFF7-32C5A233D6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4463" b="64536"/>
          <a:stretch/>
        </p:blipFill>
        <p:spPr>
          <a:xfrm>
            <a:off x="0" y="2835515"/>
            <a:ext cx="9144000" cy="2321047"/>
          </a:xfrm>
          <a:prstGeom prst="rect">
            <a:avLst/>
          </a:prstGeom>
        </p:spPr>
      </p:pic>
      <p:pic>
        <p:nvPicPr>
          <p:cNvPr id="4" name="Picture 3" descr="A white text on a black background&#10;&#10;AI-generated content may be incorrect.">
            <a:extLst>
              <a:ext uri="{FF2B5EF4-FFF2-40B4-BE49-F238E27FC236}">
                <a16:creationId xmlns:a16="http://schemas.microsoft.com/office/drawing/2014/main" id="{24D3223E-B0DB-A7CA-80A6-F0D7043A917A}"/>
              </a:ext>
            </a:extLst>
          </p:cNvPr>
          <p:cNvPicPr>
            <a:picLocks noChangeAspect="1"/>
          </p:cNvPicPr>
          <p:nvPr userDrawn="1"/>
        </p:nvPicPr>
        <p:blipFill>
          <a:blip r:embed="rId4"/>
          <a:stretch>
            <a:fillRect/>
          </a:stretch>
        </p:blipFill>
        <p:spPr>
          <a:xfrm>
            <a:off x="549368" y="372725"/>
            <a:ext cx="2219231" cy="804721"/>
          </a:xfrm>
          <a:prstGeom prst="rect">
            <a:avLst/>
          </a:prstGeom>
        </p:spPr>
      </p:pic>
    </p:spTree>
    <p:extLst>
      <p:ext uri="{BB962C8B-B14F-4D97-AF65-F5344CB8AC3E}">
        <p14:creationId xmlns:p14="http://schemas.microsoft.com/office/powerpoint/2010/main" val="147202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14" name="Picture 13" descr="Red smoke in the sky&#10;&#10;AI-generated content may be incorrect.">
            <a:extLst>
              <a:ext uri="{FF2B5EF4-FFF2-40B4-BE49-F238E27FC236}">
                <a16:creationId xmlns:a16="http://schemas.microsoft.com/office/drawing/2014/main" id="{F4F682D5-4181-39A3-3DB3-E43894D3269E}"/>
              </a:ext>
            </a:extLst>
          </p:cNvPr>
          <p:cNvPicPr>
            <a:picLocks noChangeAspect="1"/>
          </p:cNvPicPr>
          <p:nvPr userDrawn="1"/>
        </p:nvPicPr>
        <p:blipFill>
          <a:blip r:embed="rId11"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pic>
        <p:nvPicPr>
          <p:cNvPr id="12" name="Picture 11" descr="A black and white flag&#10;&#10;AI-generated content may be incorrect.">
            <a:extLst>
              <a:ext uri="{FF2B5EF4-FFF2-40B4-BE49-F238E27FC236}">
                <a16:creationId xmlns:a16="http://schemas.microsoft.com/office/drawing/2014/main" id="{168DD73C-0801-7A67-7DA2-2B4336E9B299}"/>
              </a:ext>
            </a:extLst>
          </p:cNvPr>
          <p:cNvPicPr>
            <a:picLocks noChangeAspect="1"/>
          </p:cNvPicPr>
          <p:nvPr userDrawn="1"/>
        </p:nvPicPr>
        <p:blipFill>
          <a:blip r:embed="rId12" cstate="screen">
            <a:extLst>
              <a:ext uri="{28A0092B-C50C-407E-A947-70E740481C1C}">
                <a14:useLocalDpi xmlns:a14="http://schemas.microsoft.com/office/drawing/2010/main"/>
              </a:ext>
            </a:extLst>
          </a:blip>
          <a:srcRect t="32814" b="-1516"/>
          <a:stretch/>
        </p:blipFill>
        <p:spPr>
          <a:xfrm>
            <a:off x="0" y="-1"/>
            <a:ext cx="9144000" cy="5143499"/>
          </a:xfrm>
          <a:prstGeom prst="rect">
            <a:avLst/>
          </a:prstGeom>
        </p:spPr>
      </p:pic>
      <p:sp>
        <p:nvSpPr>
          <p:cNvPr id="2" name="Title Placeholder 1"/>
          <p:cNvSpPr>
            <a:spLocks noGrp="1"/>
          </p:cNvSpPr>
          <p:nvPr>
            <p:ph type="title"/>
          </p:nvPr>
        </p:nvSpPr>
        <p:spPr>
          <a:xfrm>
            <a:off x="352204" y="316374"/>
            <a:ext cx="7886700" cy="67245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52204" y="1018344"/>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5">
            <a:extLst>
              <a:ext uri="{FF2B5EF4-FFF2-40B4-BE49-F238E27FC236}">
                <a16:creationId xmlns:a16="http://schemas.microsoft.com/office/drawing/2014/main" id="{78BC1D29-1547-9CB5-F728-5CD4DB95D743}"/>
              </a:ext>
            </a:extLst>
          </p:cNvPr>
          <p:cNvSpPr txBox="1">
            <a:spLocks/>
          </p:cNvSpPr>
          <p:nvPr userDrawn="1"/>
        </p:nvSpPr>
        <p:spPr>
          <a:xfrm>
            <a:off x="8486110" y="4854549"/>
            <a:ext cx="547986" cy="3592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338254-8495-5B4A-A563-F9A824C22A29}" type="slidenum">
              <a:rPr lang="en-US" sz="800" smtClean="0">
                <a:solidFill>
                  <a:schemeClr val="accent6"/>
                </a:solidFill>
                <a:latin typeface="Inter" panose="02000503000000020004" pitchFamily="2" charset="0"/>
                <a:ea typeface="Inter" panose="02000503000000020004" pitchFamily="2" charset="0"/>
              </a:rPr>
              <a:pPr algn="r"/>
              <a:t>‹#›</a:t>
            </a:fld>
            <a:endParaRPr lang="en-US" sz="800" dirty="0">
              <a:solidFill>
                <a:schemeClr val="accent6"/>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85376745"/>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62" r:id="rId4"/>
    <p:sldLayoutId id="2147483664" r:id="rId5"/>
    <p:sldLayoutId id="2147483675" r:id="rId6"/>
    <p:sldLayoutId id="2147483669" r:id="rId7"/>
    <p:sldLayoutId id="2147483676" r:id="rId8"/>
    <p:sldLayoutId id="2147483677" r:id="rId9"/>
  </p:sldLayoutIdLst>
  <p:txStyles>
    <p:title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14" name="Picture 13" descr="Red smoke in the sky&#10;&#10;AI-generated content may be incorrect.">
            <a:extLst>
              <a:ext uri="{FF2B5EF4-FFF2-40B4-BE49-F238E27FC236}">
                <a16:creationId xmlns:a16="http://schemas.microsoft.com/office/drawing/2014/main" id="{F4F682D5-4181-39A3-3DB3-E43894D3269E}"/>
              </a:ext>
            </a:extLst>
          </p:cNvPr>
          <p:cNvPicPr>
            <a:picLocks noChangeAspect="1"/>
          </p:cNvPicPr>
          <p:nvPr userDrawn="1"/>
        </p:nvPicPr>
        <p:blipFill>
          <a:blip r:embed="rId7"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pic>
        <p:nvPicPr>
          <p:cNvPr id="12" name="Picture 11" descr="A black and white flag&#10;&#10;AI-generated content may be incorrect.">
            <a:extLst>
              <a:ext uri="{FF2B5EF4-FFF2-40B4-BE49-F238E27FC236}">
                <a16:creationId xmlns:a16="http://schemas.microsoft.com/office/drawing/2014/main" id="{168DD73C-0801-7A67-7DA2-2B4336E9B299}"/>
              </a:ext>
            </a:extLst>
          </p:cNvPr>
          <p:cNvPicPr>
            <a:picLocks noChangeAspect="1"/>
          </p:cNvPicPr>
          <p:nvPr userDrawn="1"/>
        </p:nvPicPr>
        <p:blipFill>
          <a:blip r:embed="rId8" cstate="screen">
            <a:extLst>
              <a:ext uri="{28A0092B-C50C-407E-A947-70E740481C1C}">
                <a14:useLocalDpi xmlns:a14="http://schemas.microsoft.com/office/drawing/2010/main"/>
              </a:ext>
            </a:extLst>
          </a:blip>
          <a:srcRect t="27123" b="8974"/>
          <a:stretch/>
        </p:blipFill>
        <p:spPr>
          <a:xfrm>
            <a:off x="0" y="0"/>
            <a:ext cx="9144000" cy="4727864"/>
          </a:xfrm>
          <a:prstGeom prst="rect">
            <a:avLst/>
          </a:prstGeom>
        </p:spPr>
      </p:pic>
      <p:sp>
        <p:nvSpPr>
          <p:cNvPr id="2" name="Title Placeholder 1"/>
          <p:cNvSpPr>
            <a:spLocks noGrp="1"/>
          </p:cNvSpPr>
          <p:nvPr>
            <p:ph type="title"/>
          </p:nvPr>
        </p:nvSpPr>
        <p:spPr>
          <a:xfrm>
            <a:off x="352204" y="316374"/>
            <a:ext cx="7886700" cy="67245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52204" y="1018344"/>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5">
            <a:extLst>
              <a:ext uri="{FF2B5EF4-FFF2-40B4-BE49-F238E27FC236}">
                <a16:creationId xmlns:a16="http://schemas.microsoft.com/office/drawing/2014/main" id="{78BC1D29-1547-9CB5-F728-5CD4DB95D743}"/>
              </a:ext>
            </a:extLst>
          </p:cNvPr>
          <p:cNvSpPr txBox="1">
            <a:spLocks/>
          </p:cNvSpPr>
          <p:nvPr userDrawn="1"/>
        </p:nvSpPr>
        <p:spPr>
          <a:xfrm>
            <a:off x="8486110" y="4854549"/>
            <a:ext cx="547986" cy="3592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338254-8495-5B4A-A563-F9A824C22A29}" type="slidenum">
              <a:rPr lang="en-US" sz="800" smtClean="0">
                <a:solidFill>
                  <a:schemeClr val="accent6"/>
                </a:solidFill>
                <a:latin typeface="Inter" panose="02000503000000020004" pitchFamily="2" charset="0"/>
                <a:ea typeface="Inter" panose="02000503000000020004" pitchFamily="2" charset="0"/>
              </a:rPr>
              <a:pPr algn="r"/>
              <a:t>‹#›</a:t>
            </a:fld>
            <a:endParaRPr lang="en-US" sz="800" dirty="0">
              <a:solidFill>
                <a:schemeClr val="accent6"/>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9983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14" name="Picture 13" descr="Red smoke in the sky&#10;&#10;AI-generated content may be incorrect.">
            <a:extLst>
              <a:ext uri="{FF2B5EF4-FFF2-40B4-BE49-F238E27FC236}">
                <a16:creationId xmlns:a16="http://schemas.microsoft.com/office/drawing/2014/main" id="{F4F682D5-4181-39A3-3DB3-E43894D3269E}"/>
              </a:ext>
            </a:extLst>
          </p:cNvPr>
          <p:cNvPicPr>
            <a:picLocks noChangeAspect="1"/>
          </p:cNvPicPr>
          <p:nvPr userDrawn="1"/>
        </p:nvPicPr>
        <p:blipFill>
          <a:blip r:embed="rId6"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pic>
        <p:nvPicPr>
          <p:cNvPr id="12" name="Picture 11" descr="A black and white flag&#10;&#10;AI-generated content may be incorrect.">
            <a:extLst>
              <a:ext uri="{FF2B5EF4-FFF2-40B4-BE49-F238E27FC236}">
                <a16:creationId xmlns:a16="http://schemas.microsoft.com/office/drawing/2014/main" id="{168DD73C-0801-7A67-7DA2-2B4336E9B299}"/>
              </a:ext>
            </a:extLst>
          </p:cNvPr>
          <p:cNvPicPr>
            <a:picLocks noChangeAspect="1"/>
          </p:cNvPicPr>
          <p:nvPr userDrawn="1"/>
        </p:nvPicPr>
        <p:blipFill>
          <a:blip r:embed="rId7" cstate="screen">
            <a:extLst>
              <a:ext uri="{28A0092B-C50C-407E-A947-70E740481C1C}">
                <a14:useLocalDpi xmlns:a14="http://schemas.microsoft.com/office/drawing/2010/main"/>
              </a:ext>
            </a:extLst>
          </a:blip>
          <a:srcRect t="38921" b="-7623"/>
          <a:stretch/>
        </p:blipFill>
        <p:spPr>
          <a:xfrm rot="10800000">
            <a:off x="0" y="11722"/>
            <a:ext cx="9144000" cy="5143499"/>
          </a:xfrm>
          <a:prstGeom prst="rect">
            <a:avLst/>
          </a:prstGeom>
        </p:spPr>
      </p:pic>
      <p:sp>
        <p:nvSpPr>
          <p:cNvPr id="2" name="Title Placeholder 1"/>
          <p:cNvSpPr>
            <a:spLocks noGrp="1"/>
          </p:cNvSpPr>
          <p:nvPr>
            <p:ph type="title"/>
          </p:nvPr>
        </p:nvSpPr>
        <p:spPr>
          <a:xfrm>
            <a:off x="352204" y="316374"/>
            <a:ext cx="7886700" cy="67245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52204" y="1520707"/>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a:extLst>
              <a:ext uri="{FF2B5EF4-FFF2-40B4-BE49-F238E27FC236}">
                <a16:creationId xmlns:a16="http://schemas.microsoft.com/office/drawing/2014/main" id="{78BC1D29-1547-9CB5-F728-5CD4DB95D743}"/>
              </a:ext>
            </a:extLst>
          </p:cNvPr>
          <p:cNvSpPr txBox="1">
            <a:spLocks/>
          </p:cNvSpPr>
          <p:nvPr userDrawn="1"/>
        </p:nvSpPr>
        <p:spPr>
          <a:xfrm>
            <a:off x="8486110" y="4854549"/>
            <a:ext cx="547986" cy="3592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338254-8495-5B4A-A563-F9A824C22A29}" type="slidenum">
              <a:rPr lang="en-US" sz="800" smtClean="0">
                <a:solidFill>
                  <a:schemeClr val="accent5"/>
                </a:solidFill>
                <a:latin typeface="Inter" panose="02000503000000020004" pitchFamily="2" charset="0"/>
                <a:ea typeface="Inter" panose="02000503000000020004" pitchFamily="2" charset="0"/>
              </a:rPr>
              <a:pPr algn="r"/>
              <a:t>‹#›</a:t>
            </a:fld>
            <a:endParaRPr lang="en-US" sz="800" dirty="0">
              <a:solidFill>
                <a:schemeClr val="accent5"/>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483653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Lst>
  <p:txStyles>
    <p:titleStyle>
      <a:lvl1pPr algn="l" defTabSz="685800" rtl="0" eaLnBrk="1" latinLnBrk="0" hangingPunct="1">
        <a:lnSpc>
          <a:spcPct val="90000"/>
        </a:lnSpc>
        <a:spcBef>
          <a:spcPct val="0"/>
        </a:spcBef>
        <a:buNone/>
        <a:defRPr sz="2800" b="1" kern="1200">
          <a:solidFill>
            <a:schemeClr val="accent6"/>
          </a:solidFill>
          <a:latin typeface="Inter" panose="02000503000000020004" pitchFamily="2" charset="0"/>
          <a:ea typeface="Inter" panose="02000503000000020004"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14" name="Picture 13" descr="Red smoke in the sky&#10;&#10;AI-generated content may be incorrect.">
            <a:extLst>
              <a:ext uri="{FF2B5EF4-FFF2-40B4-BE49-F238E27FC236}">
                <a16:creationId xmlns:a16="http://schemas.microsoft.com/office/drawing/2014/main" id="{F4F682D5-4181-39A3-3DB3-E43894D3269E}"/>
              </a:ext>
            </a:extLst>
          </p:cNvPr>
          <p:cNvPicPr>
            <a:picLocks noChangeAspect="1"/>
          </p:cNvPicPr>
          <p:nvPr userDrawn="1"/>
        </p:nvPicPr>
        <p:blipFill>
          <a:blip r:embed="rId5"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pic>
        <p:nvPicPr>
          <p:cNvPr id="12" name="Picture 11" descr="A black and white flag&#10;&#10;AI-generated content may be incorrect.">
            <a:extLst>
              <a:ext uri="{FF2B5EF4-FFF2-40B4-BE49-F238E27FC236}">
                <a16:creationId xmlns:a16="http://schemas.microsoft.com/office/drawing/2014/main" id="{168DD73C-0801-7A67-7DA2-2B4336E9B299}"/>
              </a:ext>
            </a:extLst>
          </p:cNvPr>
          <p:cNvPicPr>
            <a:picLocks noChangeAspect="1"/>
          </p:cNvPicPr>
          <p:nvPr userDrawn="1"/>
        </p:nvPicPr>
        <p:blipFill>
          <a:blip r:embed="rId6" cstate="screen">
            <a:extLst>
              <a:ext uri="{28A0092B-C50C-407E-A947-70E740481C1C}">
                <a14:useLocalDpi xmlns:a14="http://schemas.microsoft.com/office/drawing/2010/main"/>
              </a:ext>
            </a:extLst>
          </a:blip>
          <a:srcRect t="21572" b="22777"/>
          <a:stretch/>
        </p:blipFill>
        <p:spPr>
          <a:xfrm rot="10800000">
            <a:off x="0" y="988827"/>
            <a:ext cx="9144000" cy="4166393"/>
          </a:xfrm>
          <a:prstGeom prst="rect">
            <a:avLst/>
          </a:prstGeom>
        </p:spPr>
      </p:pic>
      <p:sp>
        <p:nvSpPr>
          <p:cNvPr id="2" name="Title Placeholder 1"/>
          <p:cNvSpPr>
            <a:spLocks noGrp="1"/>
          </p:cNvSpPr>
          <p:nvPr>
            <p:ph type="title"/>
          </p:nvPr>
        </p:nvSpPr>
        <p:spPr>
          <a:xfrm>
            <a:off x="352204" y="316374"/>
            <a:ext cx="7886700" cy="67245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52204" y="1520707"/>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a:extLst>
              <a:ext uri="{FF2B5EF4-FFF2-40B4-BE49-F238E27FC236}">
                <a16:creationId xmlns:a16="http://schemas.microsoft.com/office/drawing/2014/main" id="{78BC1D29-1547-9CB5-F728-5CD4DB95D743}"/>
              </a:ext>
            </a:extLst>
          </p:cNvPr>
          <p:cNvSpPr txBox="1">
            <a:spLocks/>
          </p:cNvSpPr>
          <p:nvPr userDrawn="1"/>
        </p:nvSpPr>
        <p:spPr>
          <a:xfrm>
            <a:off x="8486110" y="4854549"/>
            <a:ext cx="547986" cy="3592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338254-8495-5B4A-A563-F9A824C22A29}" type="slidenum">
              <a:rPr lang="en-US" sz="800" smtClean="0">
                <a:solidFill>
                  <a:schemeClr val="accent5"/>
                </a:solidFill>
                <a:latin typeface="Inter" panose="02000503000000020004" pitchFamily="2" charset="0"/>
                <a:ea typeface="Inter" panose="02000503000000020004" pitchFamily="2" charset="0"/>
              </a:rPr>
              <a:pPr algn="r"/>
              <a:t>‹#›</a:t>
            </a:fld>
            <a:endParaRPr lang="en-US" sz="800" dirty="0">
              <a:solidFill>
                <a:schemeClr val="accent5"/>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829731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l" defTabSz="685800" rtl="0" eaLnBrk="1" latinLnBrk="0" hangingPunct="1">
        <a:lnSpc>
          <a:spcPct val="90000"/>
        </a:lnSpc>
        <a:spcBef>
          <a:spcPct val="0"/>
        </a:spcBef>
        <a:buNone/>
        <a:defRPr sz="2800" b="1" kern="1200">
          <a:solidFill>
            <a:schemeClr val="accent6"/>
          </a:solidFill>
          <a:latin typeface="Inter" panose="02000503000000020004" pitchFamily="2" charset="0"/>
          <a:ea typeface="Inter" panose="02000503000000020004"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5828A-BCFD-15CF-9480-3B5BFDC0A96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7ADBD-84E6-E6BD-3842-3BD22DA2DA4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031995"/>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l" defTabSz="685800" rtl="0" eaLnBrk="1" latinLnBrk="0" hangingPunct="1">
        <a:lnSpc>
          <a:spcPct val="90000"/>
        </a:lnSpc>
        <a:spcBef>
          <a:spcPct val="0"/>
        </a:spcBef>
        <a:buNone/>
        <a:defRPr sz="3300" kern="1200">
          <a:solidFill>
            <a:schemeClr val="tx1"/>
          </a:solidFill>
          <a:latin typeface="Open Sans" pitchFamily="2" charset="0"/>
          <a:ea typeface="Open Sans" pitchFamily="2" charset="0"/>
          <a:cs typeface="Open Sans" pitchFamily="2"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itchFamily="2" charset="0"/>
          <a:ea typeface="Open Sans" pitchFamily="2" charset="0"/>
          <a:cs typeface="Open Sans"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itchFamily="2" charset="0"/>
          <a:ea typeface="Open Sans" pitchFamily="2" charset="0"/>
          <a:cs typeface="Open Sans"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itchFamily="2" charset="0"/>
          <a:ea typeface="Open Sans" pitchFamily="2" charset="0"/>
          <a:cs typeface="Open Sans"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itchFamily="2" charset="0"/>
          <a:ea typeface="Open Sans" pitchFamily="2" charset="0"/>
          <a:cs typeface="Open Sans"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4.png"/><Relationship Id="rId4" Type="http://schemas.microsoft.com/office/2007/relationships/hdphoto" Target="../media/hdphoto3.wdp"/><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23.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s>
</file>

<file path=ppt/slides/_rels/slide2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usfa.fema.gov/nfirs/about/sunset/index.html" TargetMode="External"/><Relationship Id="rId2" Type="http://schemas.openxmlformats.org/officeDocument/2006/relationships/hyperlink" Target="https://www.fema.gov/about/openfema/data-sets/fema-usfa-nfirs-annual-dat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vimeo.com/nerisdata" TargetMode="External"/><Relationship Id="rId13"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hyperlink" Target="https://fsri.org/PROGRAMS/NERIS" TargetMode="External"/><Relationship Id="rId12" Type="http://schemas.openxmlformats.org/officeDocument/2006/relationships/image" Target="../media/image94.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www.usfa.fema.gov/nfirs/about/sunset/index.html" TargetMode="External"/><Relationship Id="rId11" Type="http://schemas.openxmlformats.org/officeDocument/2006/relationships/image" Target="../media/image93.svg"/><Relationship Id="rId5" Type="http://schemas.openxmlformats.org/officeDocument/2006/relationships/hyperlink" Target="https://www.usfa.fema.gov/NFIRS/NERIS/ABOUT-NERIS" TargetMode="External"/><Relationship Id="rId15" Type="http://schemas.openxmlformats.org/officeDocument/2006/relationships/image" Target="../media/image97.svg"/><Relationship Id="rId10"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hyperlink" Target="http://NERIS@UL.ORG" TargetMode="External"/><Relationship Id="rId1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803C-9888-494C-8BB5-A3884E712295}"/>
              </a:ext>
            </a:extLst>
          </p:cNvPr>
          <p:cNvSpPr>
            <a:spLocks noGrp="1"/>
          </p:cNvSpPr>
          <p:nvPr>
            <p:ph type="ctrTitle"/>
          </p:nvPr>
        </p:nvSpPr>
        <p:spPr>
          <a:xfrm>
            <a:off x="617956" y="1676400"/>
            <a:ext cx="8062020" cy="1790700"/>
          </a:xfrm>
        </p:spPr>
        <p:txBody>
          <a:bodyPr/>
          <a:lstStyle/>
          <a:p>
            <a:r>
              <a:rPr lang="en-US" sz="4200" dirty="0"/>
              <a:t>National Emergency Response Information System Overview</a:t>
            </a:r>
          </a:p>
        </p:txBody>
      </p:sp>
      <p:sp>
        <p:nvSpPr>
          <p:cNvPr id="3" name="Subtitle 2">
            <a:extLst>
              <a:ext uri="{FF2B5EF4-FFF2-40B4-BE49-F238E27FC236}">
                <a16:creationId xmlns:a16="http://schemas.microsoft.com/office/drawing/2014/main" id="{9895A298-F61B-11D7-CB27-F8E7B7F22A95}"/>
              </a:ext>
            </a:extLst>
          </p:cNvPr>
          <p:cNvSpPr>
            <a:spLocks noGrp="1"/>
          </p:cNvSpPr>
          <p:nvPr>
            <p:ph type="subTitle" idx="1"/>
          </p:nvPr>
        </p:nvSpPr>
        <p:spPr>
          <a:xfrm>
            <a:off x="617956" y="3063070"/>
            <a:ext cx="7792118" cy="1241822"/>
          </a:xfrm>
        </p:spPr>
        <p:txBody>
          <a:bodyPr>
            <a:normAutofit/>
          </a:bodyPr>
          <a:lstStyle/>
          <a:p>
            <a:r>
              <a:rPr lang="en-US" sz="2400" dirty="0"/>
              <a:t>April 2025</a:t>
            </a:r>
          </a:p>
        </p:txBody>
      </p:sp>
    </p:spTree>
    <p:extLst>
      <p:ext uri="{BB962C8B-B14F-4D97-AF65-F5344CB8AC3E}">
        <p14:creationId xmlns:p14="http://schemas.microsoft.com/office/powerpoint/2010/main" val="46654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B6C2A-70BD-7696-5CDC-8886C028F22B}"/>
              </a:ext>
            </a:extLst>
          </p:cNvPr>
          <p:cNvSpPr>
            <a:spLocks noGrp="1"/>
          </p:cNvSpPr>
          <p:nvPr>
            <p:ph type="ctrTitle"/>
          </p:nvPr>
        </p:nvSpPr>
        <p:spPr/>
        <p:txBody>
          <a:bodyPr/>
          <a:lstStyle/>
          <a:p>
            <a:r>
              <a:rPr lang="en-US" dirty="0"/>
              <a:t>Key Features and Benefits of NERIS</a:t>
            </a:r>
          </a:p>
        </p:txBody>
      </p:sp>
      <p:sp>
        <p:nvSpPr>
          <p:cNvPr id="6" name="Subtitle 5">
            <a:extLst>
              <a:ext uri="{FF2B5EF4-FFF2-40B4-BE49-F238E27FC236}">
                <a16:creationId xmlns:a16="http://schemas.microsoft.com/office/drawing/2014/main" id="{1F6EDC38-38CB-B5B9-241B-CC0CD8E4CA8E}"/>
              </a:ext>
            </a:extLst>
          </p:cNvPr>
          <p:cNvSpPr>
            <a:spLocks noGrp="1"/>
          </p:cNvSpPr>
          <p:nvPr>
            <p:ph type="subTitle" idx="1"/>
          </p:nvPr>
        </p:nvSpPr>
        <p:spPr/>
        <p:txBody>
          <a:bodyPr/>
          <a:lstStyle/>
          <a:p>
            <a:r>
              <a:rPr lang="en-US" dirty="0"/>
              <a:t>2</a:t>
            </a:r>
          </a:p>
        </p:txBody>
      </p:sp>
    </p:spTree>
    <p:extLst>
      <p:ext uri="{BB962C8B-B14F-4D97-AF65-F5344CB8AC3E}">
        <p14:creationId xmlns:p14="http://schemas.microsoft.com/office/powerpoint/2010/main" val="337346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olice officer talking to a person&#10;&#10;AI-generated content may be incorrect.">
            <a:extLst>
              <a:ext uri="{FF2B5EF4-FFF2-40B4-BE49-F238E27FC236}">
                <a16:creationId xmlns:a16="http://schemas.microsoft.com/office/drawing/2014/main" id="{9E3BBD18-820C-A1BE-19B1-550DB833A8F3}"/>
              </a:ext>
            </a:extLst>
          </p:cNvPr>
          <p:cNvPicPr>
            <a:picLocks noGrp="1" noChangeAspect="1"/>
          </p:cNvPicPr>
          <p:nvPr>
            <p:ph type="pic" idx="1"/>
          </p:nvPr>
        </p:nvPicPr>
        <p:blipFill>
          <a:blip r:embed="rId3"/>
          <a:srcRect l="595" t="1524" r="959" b="1972"/>
          <a:stretch/>
        </p:blipFill>
        <p:spPr>
          <a:xfrm>
            <a:off x="3749041" y="316374"/>
            <a:ext cx="5042755" cy="3861732"/>
          </a:xfrm>
        </p:spPr>
      </p:pic>
      <p:sp>
        <p:nvSpPr>
          <p:cNvPr id="3" name="Title 2">
            <a:extLst>
              <a:ext uri="{FF2B5EF4-FFF2-40B4-BE49-F238E27FC236}">
                <a16:creationId xmlns:a16="http://schemas.microsoft.com/office/drawing/2014/main" id="{1EDFF8BB-98AF-63C6-9082-C3BBF4A9D195}"/>
              </a:ext>
            </a:extLst>
          </p:cNvPr>
          <p:cNvSpPr>
            <a:spLocks noGrp="1"/>
          </p:cNvSpPr>
          <p:nvPr>
            <p:ph type="title"/>
          </p:nvPr>
        </p:nvSpPr>
        <p:spPr>
          <a:xfrm>
            <a:off x="352205" y="877950"/>
            <a:ext cx="3396836" cy="545278"/>
          </a:xfrm>
        </p:spPr>
        <p:txBody>
          <a:bodyPr/>
          <a:lstStyle/>
          <a:p>
            <a:r>
              <a:rPr lang="en-US" dirty="0"/>
              <a:t>Data-informed leadership will become the gold standard for the fire service</a:t>
            </a:r>
          </a:p>
        </p:txBody>
      </p:sp>
      <p:sp>
        <p:nvSpPr>
          <p:cNvPr id="4" name="Content Placeholder 3">
            <a:extLst>
              <a:ext uri="{FF2B5EF4-FFF2-40B4-BE49-F238E27FC236}">
                <a16:creationId xmlns:a16="http://schemas.microsoft.com/office/drawing/2014/main" id="{80D8033B-77D8-BB87-01A4-2256E2374E09}"/>
              </a:ext>
            </a:extLst>
          </p:cNvPr>
          <p:cNvSpPr>
            <a:spLocks noGrp="1"/>
          </p:cNvSpPr>
          <p:nvPr>
            <p:ph idx="13"/>
          </p:nvPr>
        </p:nvSpPr>
        <p:spPr>
          <a:xfrm>
            <a:off x="352205" y="3040616"/>
            <a:ext cx="3061556" cy="1322685"/>
          </a:xfrm>
        </p:spPr>
        <p:txBody>
          <a:bodyPr>
            <a:normAutofit/>
          </a:bodyPr>
          <a:lstStyle/>
          <a:p>
            <a:pPr marL="0" indent="0">
              <a:buNone/>
            </a:pPr>
            <a:r>
              <a:rPr lang="en-US" sz="1300" dirty="0"/>
              <a:t>Data is a living resource that captures the full complexity of the incidents we respond to and the communities we serve. </a:t>
            </a:r>
          </a:p>
        </p:txBody>
      </p:sp>
      <p:sp>
        <p:nvSpPr>
          <p:cNvPr id="2" name="Google Shape;455;p67">
            <a:extLst>
              <a:ext uri="{FF2B5EF4-FFF2-40B4-BE49-F238E27FC236}">
                <a16:creationId xmlns:a16="http://schemas.microsoft.com/office/drawing/2014/main" id="{2A5D3442-24DF-90E1-90FB-9E5FF28D3CF9}"/>
              </a:ext>
            </a:extLst>
          </p:cNvPr>
          <p:cNvSpPr txBox="1"/>
          <p:nvPr/>
        </p:nvSpPr>
        <p:spPr>
          <a:xfrm>
            <a:off x="3749041" y="4265551"/>
            <a:ext cx="1232862" cy="2328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1000"/>
              <a:buFont typeface="Open Sans"/>
              <a:buNone/>
            </a:pPr>
            <a:r>
              <a:rPr lang="en-US" sz="700" b="0" u="none" strike="noStrike" cap="none" dirty="0">
                <a:solidFill>
                  <a:schemeClr val="bg1"/>
                </a:solidFill>
                <a:latin typeface="Inter" panose="02000503000000020004" pitchFamily="2" charset="0"/>
                <a:ea typeface="Inter" panose="02000503000000020004" pitchFamily="2" charset="0"/>
                <a:cs typeface="Open Sans"/>
                <a:sym typeface="Open Sans"/>
              </a:rPr>
              <a:t>Photo: SBCFD</a:t>
            </a:r>
            <a:endParaRPr sz="700" b="0" u="none" strike="noStrike" cap="none" dirty="0">
              <a:solidFill>
                <a:schemeClr val="bg1"/>
              </a:solidFill>
              <a:latin typeface="Inter" panose="02000503000000020004" pitchFamily="2" charset="0"/>
              <a:ea typeface="Inter" panose="02000503000000020004" pitchFamily="2" charset="0"/>
              <a:cs typeface="Open Sans"/>
              <a:sym typeface="Open Sans"/>
            </a:endParaRPr>
          </a:p>
        </p:txBody>
      </p:sp>
    </p:spTree>
    <p:extLst>
      <p:ext uri="{BB962C8B-B14F-4D97-AF65-F5344CB8AC3E}">
        <p14:creationId xmlns:p14="http://schemas.microsoft.com/office/powerpoint/2010/main" val="313591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20F334-DDFD-0AAD-5601-6B9FE0FFA4A4}"/>
              </a:ext>
            </a:extLst>
          </p:cNvPr>
          <p:cNvGrpSpPr/>
          <p:nvPr/>
        </p:nvGrpSpPr>
        <p:grpSpPr>
          <a:xfrm>
            <a:off x="352204" y="1436185"/>
            <a:ext cx="8435662" cy="3439928"/>
            <a:chOff x="474237" y="417328"/>
            <a:chExt cx="9522472" cy="3809171"/>
          </a:xfrm>
        </p:grpSpPr>
        <p:pic>
          <p:nvPicPr>
            <p:cNvPr id="105" name="Google Shape;511;p69">
              <a:extLst>
                <a:ext uri="{FF2B5EF4-FFF2-40B4-BE49-F238E27FC236}">
                  <a16:creationId xmlns:a16="http://schemas.microsoft.com/office/drawing/2014/main" id="{DEBA53AC-1BC4-9AEC-FD22-1F16867F20F9}"/>
                </a:ext>
              </a:extLst>
            </p:cNvPr>
            <p:cNvPicPr preferRelativeResize="0"/>
            <p:nvPr/>
          </p:nvPicPr>
          <p:blipFill rotWithShape="1">
            <a:blip r:embed="rId3" cstate="print">
              <a:alphaModFix/>
              <a:extLst>
                <a:ext uri="{BEBA8EAE-BF5A-486C-A8C5-ECC9F3942E4B}">
                  <a14:imgProps xmlns:a14="http://schemas.microsoft.com/office/drawing/2010/main">
                    <a14:imgLayer r:embed="rId4">
                      <a14:imgEffect>
                        <a14:brightnessContrast bright="17000"/>
                      </a14:imgEffect>
                    </a14:imgLayer>
                  </a14:imgProps>
                </a:ext>
                <a:ext uri="{28A0092B-C50C-407E-A947-70E740481C1C}">
                  <a14:useLocalDpi xmlns:a14="http://schemas.microsoft.com/office/drawing/2010/main"/>
                </a:ext>
              </a:extLst>
            </a:blip>
            <a:srcRect l="5528" t="12291" r="4382" b="12956"/>
            <a:stretch/>
          </p:blipFill>
          <p:spPr>
            <a:xfrm>
              <a:off x="8101405" y="1724238"/>
              <a:ext cx="1895304" cy="1195350"/>
            </a:xfrm>
            <a:prstGeom prst="roundRect">
              <a:avLst/>
            </a:prstGeom>
            <a:noFill/>
            <a:ln w="9525" cap="flat" cmpd="sng">
              <a:noFill/>
              <a:prstDash val="solid"/>
              <a:round/>
              <a:headEnd type="none" w="sm" len="sm"/>
              <a:tailEnd type="none" w="sm" len="sm"/>
            </a:ln>
          </p:spPr>
        </p:pic>
        <p:pic>
          <p:nvPicPr>
            <p:cNvPr id="107" name="Google Shape;513;p69">
              <a:extLst>
                <a:ext uri="{FF2B5EF4-FFF2-40B4-BE49-F238E27FC236}">
                  <a16:creationId xmlns:a16="http://schemas.microsoft.com/office/drawing/2014/main" id="{01AFBD31-DFE1-839E-65E8-75D233E32007}"/>
                </a:ext>
              </a:extLst>
            </p:cNvPr>
            <p:cNvPicPr preferRelativeResize="0"/>
            <p:nvPr/>
          </p:nvPicPr>
          <p:blipFill rotWithShape="1">
            <a:blip r:embed="rId5">
              <a:alphaModFix/>
            </a:blip>
            <a:srcRect l="18855" t="-447" r="124" b="18806"/>
            <a:stretch/>
          </p:blipFill>
          <p:spPr>
            <a:xfrm>
              <a:off x="1380824" y="417328"/>
              <a:ext cx="1895303" cy="1195349"/>
            </a:xfrm>
            <a:prstGeom prst="roundRect">
              <a:avLst/>
            </a:prstGeom>
            <a:noFill/>
            <a:ln w="9525" cap="flat" cmpd="sng">
              <a:noFill/>
              <a:prstDash val="solid"/>
              <a:round/>
              <a:headEnd type="none" w="sm" len="sm"/>
              <a:tailEnd type="none" w="sm" len="sm"/>
            </a:ln>
          </p:spPr>
        </p:pic>
        <p:pic>
          <p:nvPicPr>
            <p:cNvPr id="108" name="Google Shape;514;p69">
              <a:extLst>
                <a:ext uri="{FF2B5EF4-FFF2-40B4-BE49-F238E27FC236}">
                  <a16:creationId xmlns:a16="http://schemas.microsoft.com/office/drawing/2014/main" id="{82B9F2E3-26EC-B854-7666-4E3586D75041}"/>
                </a:ext>
              </a:extLst>
            </p:cNvPr>
            <p:cNvPicPr preferRelativeResize="0"/>
            <p:nvPr/>
          </p:nvPicPr>
          <p:blipFill rotWithShape="1">
            <a:blip r:embed="rId6" cstate="print">
              <a:alphaModFix/>
              <a:extLst>
                <a:ext uri="{28A0092B-C50C-407E-A947-70E740481C1C}">
                  <a14:useLocalDpi xmlns:a14="http://schemas.microsoft.com/office/drawing/2010/main"/>
                </a:ext>
              </a:extLst>
            </a:blip>
            <a:srcRect l="4254" t="10851" r="4254" b="1987"/>
            <a:stretch/>
          </p:blipFill>
          <p:spPr>
            <a:xfrm>
              <a:off x="474237" y="1710316"/>
              <a:ext cx="1895303" cy="1195349"/>
            </a:xfrm>
            <a:prstGeom prst="roundRect">
              <a:avLst/>
            </a:prstGeom>
            <a:noFill/>
            <a:ln w="9525" cap="flat" cmpd="sng">
              <a:noFill/>
              <a:prstDash val="solid"/>
              <a:round/>
              <a:headEnd type="none" w="sm" len="sm"/>
              <a:tailEnd type="none" w="sm" len="sm"/>
            </a:ln>
          </p:spPr>
        </p:pic>
        <p:pic>
          <p:nvPicPr>
            <p:cNvPr id="111" name="Google Shape;512;p69">
              <a:extLst>
                <a:ext uri="{FF2B5EF4-FFF2-40B4-BE49-F238E27FC236}">
                  <a16:creationId xmlns:a16="http://schemas.microsoft.com/office/drawing/2014/main" id="{61AD086A-CE1B-955D-1689-13996F2BDDDE}"/>
                </a:ext>
              </a:extLst>
            </p:cNvPr>
            <p:cNvPicPr preferRelativeResize="0"/>
            <p:nvPr/>
          </p:nvPicPr>
          <p:blipFill rotWithShape="1">
            <a:blip r:embed="rId7" cstate="print">
              <a:alphaModFix/>
              <a:extLst>
                <a:ext uri="{28A0092B-C50C-407E-A947-70E740481C1C}">
                  <a14:useLocalDpi xmlns:a14="http://schemas.microsoft.com/office/drawing/2010/main"/>
                </a:ext>
              </a:extLst>
            </a:blip>
            <a:srcRect l="75" t="19022" r="1075" b="30954"/>
            <a:stretch/>
          </p:blipFill>
          <p:spPr>
            <a:xfrm>
              <a:off x="1380825" y="3031149"/>
              <a:ext cx="1895303" cy="1195349"/>
            </a:xfrm>
            <a:prstGeom prst="roundRect">
              <a:avLst/>
            </a:prstGeom>
            <a:noFill/>
            <a:ln w="9525" cap="flat" cmpd="sng">
              <a:noFill/>
              <a:prstDash val="solid"/>
              <a:round/>
              <a:headEnd type="none" w="sm" len="sm"/>
              <a:tailEnd type="none" w="sm" len="sm"/>
            </a:ln>
          </p:spPr>
        </p:pic>
        <p:pic>
          <p:nvPicPr>
            <p:cNvPr id="112" name="Google Shape;521;p69">
              <a:extLst>
                <a:ext uri="{FF2B5EF4-FFF2-40B4-BE49-F238E27FC236}">
                  <a16:creationId xmlns:a16="http://schemas.microsoft.com/office/drawing/2014/main" id="{C6556B68-6B49-DA1F-2B02-70CB757402FE}"/>
                </a:ext>
              </a:extLst>
            </p:cNvPr>
            <p:cNvPicPr preferRelativeResize="0"/>
            <p:nvPr/>
          </p:nvPicPr>
          <p:blipFill rotWithShape="1">
            <a:blip r:embed="rId8" cstate="print">
              <a:alphaModFix/>
              <a:extLst>
                <a:ext uri="{28A0092B-C50C-407E-A947-70E740481C1C}">
                  <a14:useLocalDpi xmlns:a14="http://schemas.microsoft.com/office/drawing/2010/main"/>
                </a:ext>
              </a:extLst>
            </a:blip>
            <a:srcRect l="3366" t="16315" r="17471" b="9464"/>
            <a:stretch/>
          </p:blipFill>
          <p:spPr>
            <a:xfrm>
              <a:off x="7153755" y="417328"/>
              <a:ext cx="1895303" cy="1195350"/>
            </a:xfrm>
            <a:prstGeom prst="roundRect">
              <a:avLst/>
            </a:prstGeom>
            <a:noFill/>
            <a:ln w="9525" cap="flat" cmpd="sng">
              <a:noFill/>
              <a:prstDash val="solid"/>
              <a:round/>
              <a:headEnd type="none" w="sm" len="sm"/>
              <a:tailEnd type="none" w="sm" len="sm"/>
            </a:ln>
          </p:spPr>
        </p:pic>
        <p:pic>
          <p:nvPicPr>
            <p:cNvPr id="113" name="Google Shape;510;p69">
              <a:extLst>
                <a:ext uri="{FF2B5EF4-FFF2-40B4-BE49-F238E27FC236}">
                  <a16:creationId xmlns:a16="http://schemas.microsoft.com/office/drawing/2014/main" id="{18213D23-1409-690E-50B0-0C503BB2FC32}"/>
                </a:ext>
              </a:extLst>
            </p:cNvPr>
            <p:cNvPicPr preferRelativeResize="0"/>
            <p:nvPr/>
          </p:nvPicPr>
          <p:blipFill rotWithShape="1">
            <a:blip r:embed="rId9" cstate="print">
              <a:alphaModFix/>
              <a:extLst>
                <a:ext uri="{28A0092B-C50C-407E-A947-70E740481C1C}">
                  <a14:useLocalDpi xmlns:a14="http://schemas.microsoft.com/office/drawing/2010/main"/>
                </a:ext>
              </a:extLst>
            </a:blip>
            <a:srcRect l="68" t="2156" r="4936" b="-1"/>
            <a:stretch/>
          </p:blipFill>
          <p:spPr>
            <a:xfrm>
              <a:off x="7153755" y="3031149"/>
              <a:ext cx="1895303" cy="1195350"/>
            </a:xfrm>
            <a:prstGeom prst="roundRect">
              <a:avLst/>
            </a:prstGeom>
            <a:noFill/>
            <a:ln w="9525" cap="flat" cmpd="sng">
              <a:noFill/>
              <a:prstDash val="solid"/>
              <a:round/>
              <a:headEnd type="none" w="sm" len="sm"/>
              <a:tailEnd type="none" w="sm" len="sm"/>
            </a:ln>
          </p:spPr>
        </p:pic>
      </p:grpSp>
      <p:sp>
        <p:nvSpPr>
          <p:cNvPr id="5" name="Title 4">
            <a:extLst>
              <a:ext uri="{FF2B5EF4-FFF2-40B4-BE49-F238E27FC236}">
                <a16:creationId xmlns:a16="http://schemas.microsoft.com/office/drawing/2014/main" id="{66FA87BF-C54D-E0A8-FBAC-8D2FE2E7B864}"/>
              </a:ext>
            </a:extLst>
          </p:cNvPr>
          <p:cNvSpPr>
            <a:spLocks noGrp="1"/>
          </p:cNvSpPr>
          <p:nvPr>
            <p:ph type="title"/>
          </p:nvPr>
        </p:nvSpPr>
        <p:spPr>
          <a:xfrm>
            <a:off x="352204" y="74258"/>
            <a:ext cx="5540596" cy="672454"/>
          </a:xfrm>
        </p:spPr>
        <p:txBody>
          <a:bodyPr/>
          <a:lstStyle/>
          <a:p>
            <a:r>
              <a:rPr lang="en-US" sz="1400" b="0" dirty="0"/>
              <a:t>Matching</a:t>
            </a:r>
            <a:r>
              <a:rPr lang="en-US" dirty="0"/>
              <a:t> </a:t>
            </a:r>
            <a:br>
              <a:rPr lang="en-US" dirty="0"/>
            </a:br>
            <a:r>
              <a:rPr lang="en-US" dirty="0"/>
              <a:t>Risk &amp; Resources</a:t>
            </a:r>
          </a:p>
        </p:txBody>
      </p:sp>
      <p:pic>
        <p:nvPicPr>
          <p:cNvPr id="7" name="Picture 6" descr="A red and blue arrows&#10;&#10;AI-generated content may be incorrect.">
            <a:extLst>
              <a:ext uri="{FF2B5EF4-FFF2-40B4-BE49-F238E27FC236}">
                <a16:creationId xmlns:a16="http://schemas.microsoft.com/office/drawing/2014/main" id="{3DCAFCAF-438B-215B-3821-C282BFE89C8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48753" y="1513989"/>
            <a:ext cx="3136433" cy="3199229"/>
          </a:xfrm>
          <a:prstGeom prst="rect">
            <a:avLst/>
          </a:prstGeom>
        </p:spPr>
      </p:pic>
    </p:spTree>
    <p:extLst>
      <p:ext uri="{BB962C8B-B14F-4D97-AF65-F5344CB8AC3E}">
        <p14:creationId xmlns:p14="http://schemas.microsoft.com/office/powerpoint/2010/main" val="95061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0005B-24DC-0F0F-4B8A-D6C4273D0763}"/>
              </a:ext>
            </a:extLst>
          </p:cNvPr>
          <p:cNvSpPr>
            <a:spLocks noGrp="1"/>
          </p:cNvSpPr>
          <p:nvPr>
            <p:ph type="title"/>
          </p:nvPr>
        </p:nvSpPr>
        <p:spPr/>
        <p:txBody>
          <a:bodyPr>
            <a:noAutofit/>
          </a:bodyPr>
          <a:lstStyle/>
          <a:p>
            <a:r>
              <a:rPr lang="en-US" b="1" dirty="0"/>
              <a:t>NERIS Incident Data</a:t>
            </a:r>
          </a:p>
        </p:txBody>
      </p:sp>
      <p:sp>
        <p:nvSpPr>
          <p:cNvPr id="15" name="Content Placeholder 1">
            <a:extLst>
              <a:ext uri="{FF2B5EF4-FFF2-40B4-BE49-F238E27FC236}">
                <a16:creationId xmlns:a16="http://schemas.microsoft.com/office/drawing/2014/main" id="{8D0BE8EF-B8BB-2FF6-AA60-CDAB22417192}"/>
              </a:ext>
            </a:extLst>
          </p:cNvPr>
          <p:cNvSpPr>
            <a:spLocks noGrp="1"/>
          </p:cNvSpPr>
          <p:nvPr>
            <p:ph idx="1"/>
          </p:nvPr>
        </p:nvSpPr>
        <p:spPr>
          <a:xfrm>
            <a:off x="432886" y="1018344"/>
            <a:ext cx="4609761" cy="3263504"/>
          </a:xfrm>
          <a:prstGeom prst="roundRect">
            <a:avLst>
              <a:gd name="adj" fmla="val 0"/>
            </a:avLst>
          </a:prstGeom>
          <a:noFill/>
          <a:ln w="38100" cap="rnd">
            <a:noFill/>
            <a:round/>
          </a:ln>
        </p:spPr>
        <p:style>
          <a:lnRef idx="2">
            <a:schemeClr val="accent6"/>
          </a:lnRef>
          <a:fillRef idx="1">
            <a:schemeClr val="lt1"/>
          </a:fillRef>
          <a:effectRef idx="0">
            <a:schemeClr val="accent6"/>
          </a:effectRef>
          <a:fontRef idx="minor">
            <a:schemeClr val="dk1"/>
          </a:fontRef>
        </p:style>
        <p:txBody>
          <a:bodyPr vert="horz" lIns="0" tIns="0" rIns="0" bIns="0" rtlCol="0" anchor="t">
            <a:noAutofit/>
          </a:bodyPr>
          <a:lstStyle/>
          <a:p>
            <a:pPr marL="137160" indent="-137160" defTabSz="685835">
              <a:lnSpc>
                <a:spcPct val="100000"/>
              </a:lnSpc>
              <a:spcBef>
                <a:spcPts val="600"/>
              </a:spcBef>
            </a:pPr>
            <a:r>
              <a:rPr lang="en-US" sz="1300" b="1" dirty="0">
                <a:solidFill>
                  <a:schemeClr val="accent5"/>
                </a:solidFill>
                <a:latin typeface="Inter" panose="02000503000000020004"/>
              </a:rPr>
              <a:t>Secure &amp; Scalable Architecture: </a:t>
            </a:r>
            <a:r>
              <a:rPr lang="en-US" sz="1300" dirty="0">
                <a:solidFill>
                  <a:schemeClr val="accent5"/>
                </a:solidFill>
                <a:latin typeface="Inter" panose="02000503000000020004"/>
              </a:rPr>
              <a:t>Cloud-hosted open solution built for reliability, security, and easy expansion.</a:t>
            </a:r>
          </a:p>
          <a:p>
            <a:pPr marL="137160" indent="-137160" defTabSz="685835">
              <a:lnSpc>
                <a:spcPct val="100000"/>
              </a:lnSpc>
              <a:spcBef>
                <a:spcPts val="600"/>
              </a:spcBef>
            </a:pPr>
            <a:r>
              <a:rPr lang="en-US" sz="1300" b="1" dirty="0">
                <a:solidFill>
                  <a:schemeClr val="accent5"/>
                </a:solidFill>
                <a:latin typeface="Inter" panose="02000503000000020004"/>
                <a:cs typeface="Calibri"/>
              </a:rPr>
              <a:t>Standards-Based Data Sharing: </a:t>
            </a:r>
            <a:r>
              <a:rPr lang="en-US" sz="1300" dirty="0">
                <a:solidFill>
                  <a:schemeClr val="accent5"/>
                </a:solidFill>
                <a:latin typeface="Inter" panose="02000503000000020004"/>
                <a:cs typeface="Calibri"/>
              </a:rPr>
              <a:t>Public, interoperable API infrastructure ensures seamless data exchange.</a:t>
            </a:r>
          </a:p>
          <a:p>
            <a:pPr marL="137160" indent="-137160" defTabSz="685835">
              <a:lnSpc>
                <a:spcPct val="100000"/>
              </a:lnSpc>
              <a:spcBef>
                <a:spcPts val="600"/>
              </a:spcBef>
            </a:pPr>
            <a:r>
              <a:rPr lang="en-US" sz="1300" b="1" dirty="0">
                <a:solidFill>
                  <a:schemeClr val="accent5"/>
                </a:solidFill>
                <a:latin typeface="Inter" panose="02000503000000020004"/>
              </a:rPr>
              <a:t>GIS-Driven Precision: </a:t>
            </a:r>
            <a:r>
              <a:rPr lang="en-US" sz="1300" dirty="0">
                <a:solidFill>
                  <a:schemeClr val="accent5"/>
                </a:solidFill>
                <a:latin typeface="Inter" panose="02000503000000020004"/>
              </a:rPr>
              <a:t>Leveraging location services to provide accurate, actionable intelligence for responders.</a:t>
            </a:r>
          </a:p>
          <a:p>
            <a:pPr marL="137160" indent="-137160" defTabSz="685835">
              <a:lnSpc>
                <a:spcPct val="100000"/>
              </a:lnSpc>
              <a:spcBef>
                <a:spcPts val="600"/>
              </a:spcBef>
            </a:pPr>
            <a:r>
              <a:rPr lang="en-US" sz="1300" b="1" dirty="0">
                <a:solidFill>
                  <a:schemeClr val="accent5"/>
                </a:solidFill>
                <a:latin typeface="Inter" panose="02000503000000020004"/>
                <a:cs typeface="Calibri"/>
              </a:rPr>
              <a:t>Public NERIS Data Dictionary: </a:t>
            </a:r>
            <a:r>
              <a:rPr lang="en-US" sz="1300" dirty="0">
                <a:solidFill>
                  <a:schemeClr val="accent5"/>
                </a:solidFill>
                <a:latin typeface="Inter" panose="02000503000000020004"/>
                <a:cs typeface="Calibri"/>
              </a:rPr>
              <a:t>Transparent, standardized data definitions available to all stakeholders.</a:t>
            </a:r>
          </a:p>
          <a:p>
            <a:pPr marL="137160" indent="-137160" defTabSz="685835">
              <a:lnSpc>
                <a:spcPct val="100000"/>
              </a:lnSpc>
              <a:spcBef>
                <a:spcPts val="600"/>
              </a:spcBef>
            </a:pPr>
            <a:r>
              <a:rPr lang="en-US" sz="1300" b="1" dirty="0">
                <a:solidFill>
                  <a:schemeClr val="accent5"/>
                </a:solidFill>
                <a:latin typeface="Inter" panose="02000503000000020004"/>
                <a:cs typeface="Calibri"/>
              </a:rPr>
              <a:t>Enhanced Intelligence: </a:t>
            </a:r>
            <a:r>
              <a:rPr lang="en-US" sz="1300" dirty="0">
                <a:solidFill>
                  <a:schemeClr val="accent5"/>
                </a:solidFill>
                <a:latin typeface="Inter" panose="02000503000000020004"/>
                <a:cs typeface="Calibri"/>
              </a:rPr>
              <a:t>Integrates best available external data sources to boost situational awareness.</a:t>
            </a:r>
          </a:p>
          <a:p>
            <a:pPr marL="137160" indent="-137160" defTabSz="685835">
              <a:lnSpc>
                <a:spcPct val="100000"/>
              </a:lnSpc>
              <a:spcBef>
                <a:spcPts val="600"/>
              </a:spcBef>
            </a:pPr>
            <a:r>
              <a:rPr lang="en-US" sz="1300" b="1" dirty="0">
                <a:solidFill>
                  <a:schemeClr val="accent5"/>
                </a:solidFill>
                <a:latin typeface="Inter" panose="02000503000000020004"/>
              </a:rPr>
              <a:t>Operational Efficiency:</a:t>
            </a:r>
            <a:r>
              <a:rPr lang="en-US" sz="1300" dirty="0">
                <a:solidFill>
                  <a:schemeClr val="accent5"/>
                </a:solidFill>
                <a:latin typeface="Inter" panose="02000503000000020004"/>
              </a:rPr>
              <a:t> Reduces firefighter data entry burden by integrating:</a:t>
            </a:r>
          </a:p>
          <a:p>
            <a:pPr marL="348634" lvl="1" indent="-137160" defTabSz="685835">
              <a:lnSpc>
                <a:spcPct val="100000"/>
              </a:lnSpc>
              <a:spcBef>
                <a:spcPts val="600"/>
              </a:spcBef>
            </a:pPr>
            <a:r>
              <a:rPr lang="en-US" sz="1300" dirty="0">
                <a:solidFill>
                  <a:schemeClr val="accent5"/>
                </a:solidFill>
                <a:latin typeface="Inter" panose="02000503000000020004"/>
              </a:rPr>
              <a:t>Computer-Aided Dispatch (CAD)</a:t>
            </a:r>
          </a:p>
          <a:p>
            <a:pPr marL="348634" lvl="1" indent="-137160" defTabSz="685835">
              <a:lnSpc>
                <a:spcPct val="100000"/>
              </a:lnSpc>
              <a:spcBef>
                <a:spcPts val="600"/>
              </a:spcBef>
            </a:pPr>
            <a:r>
              <a:rPr lang="en-US" sz="1300" dirty="0">
                <a:solidFill>
                  <a:schemeClr val="accent5"/>
                </a:solidFill>
                <a:latin typeface="Inter" panose="02000503000000020004"/>
              </a:rPr>
              <a:t>Records Management Systems (RMS)</a:t>
            </a:r>
          </a:p>
        </p:txBody>
      </p:sp>
      <p:sp>
        <p:nvSpPr>
          <p:cNvPr id="4" name="Slide Number Placeholder 3">
            <a:extLst>
              <a:ext uri="{FF2B5EF4-FFF2-40B4-BE49-F238E27FC236}">
                <a16:creationId xmlns:a16="http://schemas.microsoft.com/office/drawing/2014/main" id="{C9B21CF4-6500-3F87-5294-B0F4CC90FA39}"/>
              </a:ext>
            </a:extLst>
          </p:cNvPr>
          <p:cNvSpPr>
            <a:spLocks noGrp="1"/>
          </p:cNvSpPr>
          <p:nvPr>
            <p:ph type="sldNum" sz="quarter" idx="4294967295"/>
          </p:nvPr>
        </p:nvSpPr>
        <p:spPr>
          <a:xfrm>
            <a:off x="6400800" y="61182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23">
              <a:defRPr/>
            </a:pPr>
            <a:fld id="{4DA4581A-732D-4DDD-881F-7022ADA6E8EC}" type="slidenum">
              <a:rPr lang="en-US" smtClean="0"/>
              <a:pPr algn="r" defTabSz="457223">
                <a:defRPr/>
              </a:pPr>
              <a:t>13</a:t>
            </a:fld>
            <a:endParaRPr lang="en-US" sz="600" dirty="0">
              <a:solidFill>
                <a:prstClr val="black">
                  <a:tint val="75000"/>
                </a:prstClr>
              </a:solidFill>
              <a:latin typeface="Calibri"/>
            </a:endParaRPr>
          </a:p>
        </p:txBody>
      </p:sp>
      <p:pic>
        <p:nvPicPr>
          <p:cNvPr id="6" name="Picture 5" descr="A person sitting in a car with a computer&#10;&#10;AI-generated content may be incorrect.">
            <a:extLst>
              <a:ext uri="{FF2B5EF4-FFF2-40B4-BE49-F238E27FC236}">
                <a16:creationId xmlns:a16="http://schemas.microsoft.com/office/drawing/2014/main" id="{96D26738-3E09-D67E-5DB6-83DD95D7BC2A}"/>
              </a:ext>
            </a:extLst>
          </p:cNvPr>
          <p:cNvPicPr>
            <a:picLocks noChangeAspect="1"/>
          </p:cNvPicPr>
          <p:nvPr/>
        </p:nvPicPr>
        <p:blipFill>
          <a:blip r:embed="rId3"/>
          <a:srcRect l="23422" r="13950"/>
          <a:stretch/>
        </p:blipFill>
        <p:spPr>
          <a:xfrm>
            <a:off x="5499846" y="652601"/>
            <a:ext cx="3211267" cy="3415553"/>
          </a:xfrm>
          <a:prstGeom prst="roundRect">
            <a:avLst>
              <a:gd name="adj" fmla="val 9822"/>
            </a:avLst>
          </a:prstGeom>
        </p:spPr>
      </p:pic>
    </p:spTree>
    <p:extLst>
      <p:ext uri="{BB962C8B-B14F-4D97-AF65-F5344CB8AC3E}">
        <p14:creationId xmlns:p14="http://schemas.microsoft.com/office/powerpoint/2010/main" val="391406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469B23-3809-5182-B8D0-4A7B1355F091}"/>
              </a:ext>
            </a:extLst>
          </p:cNvPr>
          <p:cNvGrpSpPr/>
          <p:nvPr/>
        </p:nvGrpSpPr>
        <p:grpSpPr>
          <a:xfrm rot="5400000">
            <a:off x="4879994" y="283683"/>
            <a:ext cx="2904564" cy="4757675"/>
            <a:chOff x="5432853" y="-2"/>
            <a:chExt cx="4116141" cy="4748855"/>
          </a:xfrm>
        </p:grpSpPr>
        <p:sp>
          <p:nvSpPr>
            <p:cNvPr id="5" name="Rounded Rectangle 4">
              <a:extLst>
                <a:ext uri="{FF2B5EF4-FFF2-40B4-BE49-F238E27FC236}">
                  <a16:creationId xmlns:a16="http://schemas.microsoft.com/office/drawing/2014/main" id="{BEC47E85-54B7-1F55-9A14-AF29AB94D454}"/>
                </a:ext>
              </a:extLst>
            </p:cNvPr>
            <p:cNvSpPr/>
            <p:nvPr/>
          </p:nvSpPr>
          <p:spPr>
            <a:xfrm rot="5400000">
              <a:off x="4062767" y="1370086"/>
              <a:ext cx="4748853" cy="2008682"/>
            </a:xfrm>
            <a:prstGeom prst="roundRect">
              <a:avLst>
                <a:gd name="adj" fmla="val 812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0B03B05E-7662-9DBA-B243-B33B4256C4E3}"/>
                </a:ext>
              </a:extLst>
            </p:cNvPr>
            <p:cNvSpPr/>
            <p:nvPr/>
          </p:nvSpPr>
          <p:spPr>
            <a:xfrm rot="5400000">
              <a:off x="6170226" y="1370084"/>
              <a:ext cx="4748853" cy="2008682"/>
            </a:xfrm>
            <a:prstGeom prst="roundRect">
              <a:avLst>
                <a:gd name="adj" fmla="val 718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BCCD84D0-AC21-A86B-D08C-4D370AC53F7C}"/>
              </a:ext>
            </a:extLst>
          </p:cNvPr>
          <p:cNvSpPr/>
          <p:nvPr/>
        </p:nvSpPr>
        <p:spPr>
          <a:xfrm>
            <a:off x="5889812" y="1148316"/>
            <a:ext cx="3059726" cy="2999601"/>
          </a:xfrm>
          <a:prstGeom prst="rect">
            <a:avLst/>
          </a:prstGeom>
          <a:solidFill>
            <a:schemeClr val="accent6">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940005B-24DC-0F0F-4B8A-D6C4273D0763}"/>
              </a:ext>
            </a:extLst>
          </p:cNvPr>
          <p:cNvSpPr>
            <a:spLocks noGrp="1"/>
          </p:cNvSpPr>
          <p:nvPr>
            <p:ph type="title"/>
          </p:nvPr>
        </p:nvSpPr>
        <p:spPr/>
        <p:txBody>
          <a:bodyPr>
            <a:noAutofit/>
          </a:bodyPr>
          <a:lstStyle/>
          <a:p>
            <a:r>
              <a:rPr lang="en-US" dirty="0">
                <a:latin typeface="Inter" panose="02000503000000020004"/>
                <a:ea typeface="Open Sans Bold" panose="020B0806030504020204" charset="0"/>
                <a:cs typeface="Open Sans Bold" panose="020B0806030504020204" charset="0"/>
              </a:rPr>
              <a:t>NERIS Open Data</a:t>
            </a:r>
          </a:p>
        </p:txBody>
      </p:sp>
      <p:sp>
        <p:nvSpPr>
          <p:cNvPr id="15" name="Content Placeholder 1">
            <a:extLst>
              <a:ext uri="{FF2B5EF4-FFF2-40B4-BE49-F238E27FC236}">
                <a16:creationId xmlns:a16="http://schemas.microsoft.com/office/drawing/2014/main" id="{8D0BE8EF-B8BB-2FF6-AA60-CDAB22417192}"/>
              </a:ext>
            </a:extLst>
          </p:cNvPr>
          <p:cNvSpPr>
            <a:spLocks noGrp="1"/>
          </p:cNvSpPr>
          <p:nvPr>
            <p:ph idx="1"/>
          </p:nvPr>
        </p:nvSpPr>
        <p:spPr>
          <a:xfrm>
            <a:off x="432887" y="1018343"/>
            <a:ext cx="2996113" cy="3332723"/>
          </a:xfrm>
          <a:prstGeom prst="roundRect">
            <a:avLst>
              <a:gd name="adj" fmla="val 0"/>
            </a:avLst>
          </a:prstGeom>
          <a:noFill/>
          <a:ln w="38100" cap="rnd">
            <a:noFill/>
            <a:round/>
          </a:ln>
        </p:spPr>
        <p:style>
          <a:lnRef idx="2">
            <a:schemeClr val="accent6"/>
          </a:lnRef>
          <a:fillRef idx="1">
            <a:schemeClr val="lt1"/>
          </a:fillRef>
          <a:effectRef idx="0">
            <a:schemeClr val="accent6"/>
          </a:effectRef>
          <a:fontRef idx="minor">
            <a:schemeClr val="dk1"/>
          </a:fontRef>
        </p:style>
        <p:txBody>
          <a:bodyPr vert="horz" lIns="0" tIns="0" rIns="0" bIns="0" rtlCol="0" anchor="t">
            <a:noAutofit/>
          </a:bodyPr>
          <a:lstStyle/>
          <a:p>
            <a:pPr marL="137160" indent="-137160" defTabSz="685835">
              <a:lnSpc>
                <a:spcPct val="100000"/>
              </a:lnSpc>
              <a:spcBef>
                <a:spcPts val="600"/>
              </a:spcBef>
            </a:pPr>
            <a:r>
              <a:rPr lang="en-US" sz="1500" b="1" dirty="0">
                <a:solidFill>
                  <a:schemeClr val="accent5"/>
                </a:solidFill>
                <a:latin typeface="Inter" panose="02000503000000020004"/>
              </a:rPr>
              <a:t>The foundation for national fire analytics — </a:t>
            </a:r>
            <a:r>
              <a:rPr lang="en-US" sz="1500" dirty="0">
                <a:solidFill>
                  <a:schemeClr val="accent5"/>
                </a:solidFill>
                <a:latin typeface="Inter" panose="02000503000000020004"/>
              </a:rPr>
              <a:t>powered by the first comprehensive, geospatially enabled list of U.S. fire departments</a:t>
            </a:r>
          </a:p>
          <a:p>
            <a:pPr marL="137160" indent="-137160" defTabSz="685835">
              <a:lnSpc>
                <a:spcPct val="100000"/>
              </a:lnSpc>
              <a:spcBef>
                <a:spcPts val="600"/>
              </a:spcBef>
            </a:pPr>
            <a:r>
              <a:rPr lang="en-US" sz="1500" dirty="0">
                <a:solidFill>
                  <a:schemeClr val="accent5"/>
                </a:solidFill>
                <a:latin typeface="Inter" panose="02000503000000020004"/>
              </a:rPr>
              <a:t>Freely available public data as a service, hosted on the NERIS website</a:t>
            </a:r>
          </a:p>
          <a:p>
            <a:pPr marL="137160" indent="-137160" defTabSz="685835">
              <a:lnSpc>
                <a:spcPct val="100000"/>
              </a:lnSpc>
              <a:spcBef>
                <a:spcPts val="600"/>
              </a:spcBef>
            </a:pPr>
            <a:r>
              <a:rPr lang="en-US" sz="1500" dirty="0">
                <a:solidFill>
                  <a:schemeClr val="accent5"/>
                </a:solidFill>
                <a:latin typeface="Inter" panose="02000503000000020004"/>
              </a:rPr>
              <a:t>Attribute levels mirror existing open NFIRS datasets</a:t>
            </a:r>
          </a:p>
          <a:p>
            <a:pPr marL="137160" indent="-137160" defTabSz="685835">
              <a:lnSpc>
                <a:spcPct val="100000"/>
              </a:lnSpc>
              <a:spcBef>
                <a:spcPts val="600"/>
              </a:spcBef>
            </a:pPr>
            <a:r>
              <a:rPr lang="en-US" sz="1500" dirty="0">
                <a:solidFill>
                  <a:schemeClr val="accent5"/>
                </a:solidFill>
                <a:latin typeface="Inter" panose="02000503000000020004"/>
              </a:rPr>
              <a:t>Delivered in open formats like GeoJSON and Esri Feature Services</a:t>
            </a:r>
          </a:p>
          <a:p>
            <a:pPr marL="137160" indent="-137160" defTabSz="685835">
              <a:lnSpc>
                <a:spcPct val="100000"/>
              </a:lnSpc>
              <a:spcBef>
                <a:spcPts val="600"/>
              </a:spcBef>
            </a:pPr>
            <a:r>
              <a:rPr lang="en-US" sz="1500" dirty="0">
                <a:solidFill>
                  <a:schemeClr val="accent5"/>
                </a:solidFill>
                <a:latin typeface="Inter" panose="02000503000000020004"/>
              </a:rPr>
              <a:t>Coming soon in 2025</a:t>
            </a:r>
          </a:p>
        </p:txBody>
      </p:sp>
      <p:sp>
        <p:nvSpPr>
          <p:cNvPr id="10" name="Google Shape;487;p68">
            <a:extLst>
              <a:ext uri="{FF2B5EF4-FFF2-40B4-BE49-F238E27FC236}">
                <a16:creationId xmlns:a16="http://schemas.microsoft.com/office/drawing/2014/main" id="{C7FDC478-70A2-CD1E-9055-29E68BF7E920}"/>
              </a:ext>
            </a:extLst>
          </p:cNvPr>
          <p:cNvSpPr txBox="1"/>
          <p:nvPr/>
        </p:nvSpPr>
        <p:spPr>
          <a:xfrm>
            <a:off x="4112825" y="861110"/>
            <a:ext cx="1776987" cy="276959"/>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200" b="1" dirty="0">
                <a:solidFill>
                  <a:schemeClr val="accent5"/>
                </a:solidFill>
                <a:latin typeface="Inter" panose="02000503000000020004" pitchFamily="2" charset="0"/>
                <a:ea typeface="Inter" panose="02000503000000020004" pitchFamily="2" charset="0"/>
                <a:sym typeface="Open Sans"/>
              </a:rPr>
              <a:t>Open Data Product</a:t>
            </a:r>
          </a:p>
        </p:txBody>
      </p:sp>
      <p:sp>
        <p:nvSpPr>
          <p:cNvPr id="11" name="Google Shape;487;p68">
            <a:extLst>
              <a:ext uri="{FF2B5EF4-FFF2-40B4-BE49-F238E27FC236}">
                <a16:creationId xmlns:a16="http://schemas.microsoft.com/office/drawing/2014/main" id="{83E763BC-FB9D-357D-1172-480073E89619}"/>
              </a:ext>
            </a:extLst>
          </p:cNvPr>
          <p:cNvSpPr txBox="1"/>
          <p:nvPr/>
        </p:nvSpPr>
        <p:spPr>
          <a:xfrm>
            <a:off x="6127590" y="871357"/>
            <a:ext cx="1776987" cy="276959"/>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200" b="1" dirty="0">
                <a:solidFill>
                  <a:schemeClr val="accent5"/>
                </a:solidFill>
                <a:latin typeface="Inter" panose="02000503000000020004" pitchFamily="2" charset="0"/>
                <a:ea typeface="Inter" panose="02000503000000020004" pitchFamily="2" charset="0"/>
                <a:sym typeface="Open Sans"/>
              </a:rPr>
              <a:t>What’s included?</a:t>
            </a:r>
          </a:p>
        </p:txBody>
      </p:sp>
      <p:sp>
        <p:nvSpPr>
          <p:cNvPr id="12" name="Google Shape;488;p68">
            <a:extLst>
              <a:ext uri="{FF2B5EF4-FFF2-40B4-BE49-F238E27FC236}">
                <a16:creationId xmlns:a16="http://schemas.microsoft.com/office/drawing/2014/main" id="{887778BC-7AD7-3FB8-87F6-151CC754A702}"/>
              </a:ext>
            </a:extLst>
          </p:cNvPr>
          <p:cNvSpPr txBox="1"/>
          <p:nvPr/>
        </p:nvSpPr>
        <p:spPr>
          <a:xfrm>
            <a:off x="6127590" y="1353106"/>
            <a:ext cx="2357497" cy="669374"/>
          </a:xfrm>
          <a:prstGeom prst="rect">
            <a:avLst/>
          </a:prstGeom>
          <a:noFill/>
          <a:ln>
            <a:noFill/>
          </a:ln>
        </p:spPr>
        <p:txBody>
          <a:bodyPr spcFirstLastPara="1" wrap="square" lIns="0" tIns="45700" rIns="0" bIns="45700" anchor="t" anchorCtr="0">
            <a:spAutoFit/>
          </a:bodyPr>
          <a:lstStyle/>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Fire department location</a:t>
            </a:r>
          </a:p>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Fire station locations linked to FDs</a:t>
            </a:r>
          </a:p>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Fire department service boundaries</a:t>
            </a:r>
          </a:p>
        </p:txBody>
      </p:sp>
      <p:sp>
        <p:nvSpPr>
          <p:cNvPr id="22" name="Google Shape;488;p68">
            <a:extLst>
              <a:ext uri="{FF2B5EF4-FFF2-40B4-BE49-F238E27FC236}">
                <a16:creationId xmlns:a16="http://schemas.microsoft.com/office/drawing/2014/main" id="{4169383E-9BCF-AAE5-DF7A-FE875DF90D17}"/>
              </a:ext>
            </a:extLst>
          </p:cNvPr>
          <p:cNvSpPr txBox="1"/>
          <p:nvPr/>
        </p:nvSpPr>
        <p:spPr>
          <a:xfrm>
            <a:off x="6127590" y="2818836"/>
            <a:ext cx="2357497" cy="1323399"/>
          </a:xfrm>
          <a:prstGeom prst="rect">
            <a:avLst/>
          </a:prstGeom>
          <a:noFill/>
          <a:ln>
            <a:noFill/>
          </a:ln>
        </p:spPr>
        <p:txBody>
          <a:bodyPr spcFirstLastPara="1" wrap="square" lIns="0" tIns="45700" rIns="0" bIns="45700" anchor="t" anchorCtr="0">
            <a:spAutoFit/>
          </a:bodyPr>
          <a:lstStyle/>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All-Hazards incident data shared to NERIS</a:t>
            </a:r>
          </a:p>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All modules from the NERIS data schemas</a:t>
            </a:r>
          </a:p>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No personally identified data or open text narrative fields included</a:t>
            </a:r>
          </a:p>
          <a:p>
            <a:pPr marL="100584" marR="0" lvl="0" indent="-100584" rtl="0">
              <a:lnSpc>
                <a:spcPct val="100000"/>
              </a:lnSpc>
              <a:spcBef>
                <a:spcPts val="300"/>
              </a:spcBef>
              <a:spcAft>
                <a:spcPts val="0"/>
              </a:spcAft>
              <a:buSzPct val="100000"/>
              <a:buFont typeface="Arial" panose="020B0604020202020204" pitchFamily="34" charset="0"/>
              <a:buChar char="•"/>
            </a:pPr>
            <a:endParaRPr lang="en-US" sz="1000" dirty="0">
              <a:solidFill>
                <a:schemeClr val="accent6"/>
              </a:solidFill>
              <a:latin typeface="Inter" panose="02000503000000020004" pitchFamily="2" charset="0"/>
              <a:ea typeface="Inter" panose="02000503000000020004" pitchFamily="2" charset="0"/>
              <a:sym typeface="Open Sans"/>
            </a:endParaRPr>
          </a:p>
        </p:txBody>
      </p:sp>
      <p:sp>
        <p:nvSpPr>
          <p:cNvPr id="24" name="Google Shape;487;p68">
            <a:extLst>
              <a:ext uri="{FF2B5EF4-FFF2-40B4-BE49-F238E27FC236}">
                <a16:creationId xmlns:a16="http://schemas.microsoft.com/office/drawing/2014/main" id="{704C58FD-8CB7-B57C-7116-8D963AA3E135}"/>
              </a:ext>
            </a:extLst>
          </p:cNvPr>
          <p:cNvSpPr txBox="1"/>
          <p:nvPr/>
        </p:nvSpPr>
        <p:spPr>
          <a:xfrm>
            <a:off x="4106297" y="2109209"/>
            <a:ext cx="1630656" cy="400069"/>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000" b="1" dirty="0">
                <a:solidFill>
                  <a:schemeClr val="accent6"/>
                </a:solidFill>
                <a:latin typeface="Inter" panose="02000503000000020004" pitchFamily="2" charset="0"/>
                <a:ea typeface="Inter" panose="02000503000000020004" pitchFamily="2" charset="0"/>
                <a:sym typeface="Open Sans"/>
              </a:rPr>
              <a:t>Core Fire &amp; EMS Department Data</a:t>
            </a:r>
          </a:p>
        </p:txBody>
      </p:sp>
      <p:sp>
        <p:nvSpPr>
          <p:cNvPr id="25" name="Google Shape;487;p68">
            <a:extLst>
              <a:ext uri="{FF2B5EF4-FFF2-40B4-BE49-F238E27FC236}">
                <a16:creationId xmlns:a16="http://schemas.microsoft.com/office/drawing/2014/main" id="{36103AEB-62FF-F5C3-D791-0FB36FDEDB46}"/>
              </a:ext>
            </a:extLst>
          </p:cNvPr>
          <p:cNvSpPr txBox="1"/>
          <p:nvPr/>
        </p:nvSpPr>
        <p:spPr>
          <a:xfrm>
            <a:off x="4033131" y="3591757"/>
            <a:ext cx="1776987" cy="24618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000" b="1" dirty="0">
                <a:solidFill>
                  <a:schemeClr val="accent6"/>
                </a:solidFill>
                <a:latin typeface="Inter" panose="02000503000000020004" pitchFamily="2" charset="0"/>
                <a:ea typeface="Inter" panose="02000503000000020004" pitchFamily="2" charset="0"/>
                <a:sym typeface="Open Sans"/>
              </a:rPr>
              <a:t>NERIS Incident Data</a:t>
            </a:r>
          </a:p>
        </p:txBody>
      </p:sp>
      <p:pic>
        <p:nvPicPr>
          <p:cNvPr id="27" name="Graphic 26">
            <a:extLst>
              <a:ext uri="{FF2B5EF4-FFF2-40B4-BE49-F238E27FC236}">
                <a16:creationId xmlns:a16="http://schemas.microsoft.com/office/drawing/2014/main" id="{D700B719-455F-8E73-A743-C3C0E8ACA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0171" y="1359478"/>
            <a:ext cx="562909" cy="683225"/>
          </a:xfrm>
          <a:prstGeom prst="rect">
            <a:avLst/>
          </a:prstGeom>
        </p:spPr>
      </p:pic>
      <p:pic>
        <p:nvPicPr>
          <p:cNvPr id="29" name="Graphic 28">
            <a:extLst>
              <a:ext uri="{FF2B5EF4-FFF2-40B4-BE49-F238E27FC236}">
                <a16:creationId xmlns:a16="http://schemas.microsoft.com/office/drawing/2014/main" id="{44F9E945-8023-0E92-BCEF-A2CEA74B5D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4367" y="2929377"/>
            <a:ext cx="575909" cy="553412"/>
          </a:xfrm>
          <a:prstGeom prst="rect">
            <a:avLst/>
          </a:prstGeom>
        </p:spPr>
      </p:pic>
    </p:spTree>
    <p:extLst>
      <p:ext uri="{BB962C8B-B14F-4D97-AF65-F5344CB8AC3E}">
        <p14:creationId xmlns:p14="http://schemas.microsoft.com/office/powerpoint/2010/main" val="385540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white rectangular object&#10;&#10;AI-generated content may be incorrect.">
            <a:extLst>
              <a:ext uri="{FF2B5EF4-FFF2-40B4-BE49-F238E27FC236}">
                <a16:creationId xmlns:a16="http://schemas.microsoft.com/office/drawing/2014/main" id="{207DE1AF-243E-94F8-7346-99A06A25ED85}"/>
              </a:ext>
            </a:extLst>
          </p:cNvPr>
          <p:cNvPicPr>
            <a:picLocks noChangeAspect="1"/>
          </p:cNvPicPr>
          <p:nvPr/>
        </p:nvPicPr>
        <p:blipFill>
          <a:blip r:embed="rId3"/>
          <a:srcRect b="32736"/>
          <a:stretch/>
        </p:blipFill>
        <p:spPr>
          <a:xfrm>
            <a:off x="1" y="124963"/>
            <a:ext cx="9144000" cy="5035855"/>
          </a:xfrm>
          <a:prstGeom prst="rect">
            <a:avLst/>
          </a:prstGeom>
        </p:spPr>
      </p:pic>
      <p:sp>
        <p:nvSpPr>
          <p:cNvPr id="14" name="Title 13">
            <a:extLst>
              <a:ext uri="{FF2B5EF4-FFF2-40B4-BE49-F238E27FC236}">
                <a16:creationId xmlns:a16="http://schemas.microsoft.com/office/drawing/2014/main" id="{3D7E3378-8C61-8C8E-7E29-134B4FDE7D43}"/>
              </a:ext>
            </a:extLst>
          </p:cNvPr>
          <p:cNvSpPr>
            <a:spLocks noGrp="1"/>
          </p:cNvSpPr>
          <p:nvPr>
            <p:ph type="title"/>
          </p:nvPr>
        </p:nvSpPr>
        <p:spPr/>
        <p:txBody>
          <a:bodyPr/>
          <a:lstStyle/>
          <a:p>
            <a:r>
              <a:rPr lang="en-US" dirty="0"/>
              <a:t>Data Integration</a:t>
            </a:r>
          </a:p>
        </p:txBody>
      </p:sp>
      <p:sp>
        <p:nvSpPr>
          <p:cNvPr id="30" name="Google Shape;487;p68">
            <a:extLst>
              <a:ext uri="{FF2B5EF4-FFF2-40B4-BE49-F238E27FC236}">
                <a16:creationId xmlns:a16="http://schemas.microsoft.com/office/drawing/2014/main" id="{BAB5F377-5A2B-9397-A364-0141760BC4F5}"/>
              </a:ext>
            </a:extLst>
          </p:cNvPr>
          <p:cNvSpPr txBox="1"/>
          <p:nvPr/>
        </p:nvSpPr>
        <p:spPr>
          <a:xfrm>
            <a:off x="450944" y="1519240"/>
            <a:ext cx="2173371" cy="307736"/>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400" b="1" dirty="0">
                <a:solidFill>
                  <a:schemeClr val="accent5"/>
                </a:solidFill>
                <a:latin typeface="Inter" panose="02000503000000020004" pitchFamily="2" charset="0"/>
                <a:ea typeface="Inter" panose="02000503000000020004" pitchFamily="2" charset="0"/>
                <a:sym typeface="Open Sans"/>
              </a:rPr>
              <a:t>Parcel Information</a:t>
            </a:r>
          </a:p>
        </p:txBody>
      </p:sp>
      <p:sp>
        <p:nvSpPr>
          <p:cNvPr id="31" name="Google Shape;488;p68">
            <a:extLst>
              <a:ext uri="{FF2B5EF4-FFF2-40B4-BE49-F238E27FC236}">
                <a16:creationId xmlns:a16="http://schemas.microsoft.com/office/drawing/2014/main" id="{78064D0B-544F-C57A-202D-5F12D7D0AD39}"/>
              </a:ext>
            </a:extLst>
          </p:cNvPr>
          <p:cNvSpPr txBox="1"/>
          <p:nvPr/>
        </p:nvSpPr>
        <p:spPr>
          <a:xfrm>
            <a:off x="450944" y="1817658"/>
            <a:ext cx="2782690" cy="1107955"/>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Critical property data—including land value, improved value, year built, square footage, and acreage—for every incident location, eliminating manual entry and enhancing situational awareness.</a:t>
            </a: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p:txBody>
      </p:sp>
      <p:sp>
        <p:nvSpPr>
          <p:cNvPr id="32" name="Google Shape;487;p68">
            <a:extLst>
              <a:ext uri="{FF2B5EF4-FFF2-40B4-BE49-F238E27FC236}">
                <a16:creationId xmlns:a16="http://schemas.microsoft.com/office/drawing/2014/main" id="{4E103742-4C5F-179D-8007-2352C0DE9829}"/>
              </a:ext>
            </a:extLst>
          </p:cNvPr>
          <p:cNvSpPr txBox="1"/>
          <p:nvPr/>
        </p:nvSpPr>
        <p:spPr>
          <a:xfrm>
            <a:off x="450943" y="3300228"/>
            <a:ext cx="2173371" cy="307736"/>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400" b="1" dirty="0">
                <a:solidFill>
                  <a:schemeClr val="accent5"/>
                </a:solidFill>
                <a:latin typeface="Inter" panose="02000503000000020004" pitchFamily="2" charset="0"/>
                <a:ea typeface="Inter" panose="02000503000000020004" pitchFamily="2" charset="0"/>
                <a:sym typeface="Open Sans"/>
              </a:rPr>
              <a:t>Weather</a:t>
            </a:r>
          </a:p>
        </p:txBody>
      </p:sp>
      <p:sp>
        <p:nvSpPr>
          <p:cNvPr id="33" name="Google Shape;488;p68">
            <a:extLst>
              <a:ext uri="{FF2B5EF4-FFF2-40B4-BE49-F238E27FC236}">
                <a16:creationId xmlns:a16="http://schemas.microsoft.com/office/drawing/2014/main" id="{F4F67609-CF84-385F-8C38-EC67BAD7925F}"/>
              </a:ext>
            </a:extLst>
          </p:cNvPr>
          <p:cNvSpPr txBox="1"/>
          <p:nvPr/>
        </p:nvSpPr>
        <p:spPr>
          <a:xfrm>
            <a:off x="450944" y="3610224"/>
            <a:ext cx="2849469" cy="938678"/>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Automated capture of weather conditions—temperature, humidity, wind, precipitation—at the time of each emergency call, streamlining data collection and freeing responders to focus on critical tasks.</a:t>
            </a:r>
          </a:p>
        </p:txBody>
      </p:sp>
      <p:sp>
        <p:nvSpPr>
          <p:cNvPr id="34" name="Google Shape;487;p68">
            <a:extLst>
              <a:ext uri="{FF2B5EF4-FFF2-40B4-BE49-F238E27FC236}">
                <a16:creationId xmlns:a16="http://schemas.microsoft.com/office/drawing/2014/main" id="{B6D54B48-4779-7DF0-DB3E-A3F468F89B3F}"/>
              </a:ext>
            </a:extLst>
          </p:cNvPr>
          <p:cNvSpPr txBox="1"/>
          <p:nvPr/>
        </p:nvSpPr>
        <p:spPr>
          <a:xfrm>
            <a:off x="5779354" y="1338500"/>
            <a:ext cx="3364646" cy="307736"/>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400" b="1" dirty="0">
                <a:solidFill>
                  <a:schemeClr val="accent5"/>
                </a:solidFill>
                <a:latin typeface="Inter" panose="02000503000000020004" pitchFamily="2" charset="0"/>
                <a:ea typeface="Inter" panose="02000503000000020004" pitchFamily="2" charset="0"/>
                <a:sym typeface="Open Sans"/>
              </a:rPr>
              <a:t>People, Places, and Infrastructure</a:t>
            </a:r>
          </a:p>
        </p:txBody>
      </p:sp>
      <p:sp>
        <p:nvSpPr>
          <p:cNvPr id="35" name="Google Shape;488;p68">
            <a:extLst>
              <a:ext uri="{FF2B5EF4-FFF2-40B4-BE49-F238E27FC236}">
                <a16:creationId xmlns:a16="http://schemas.microsoft.com/office/drawing/2014/main" id="{5DD072E7-1175-EA28-AC8F-D8172359BBE8}"/>
              </a:ext>
            </a:extLst>
          </p:cNvPr>
          <p:cNvSpPr txBox="1"/>
          <p:nvPr/>
        </p:nvSpPr>
        <p:spPr>
          <a:xfrm>
            <a:off x="5779355" y="1660168"/>
            <a:ext cx="2990893" cy="938678"/>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Incorporate essential census-level data such as building types, ages, transportation infrastructure, and demographic details directly into incident records, enriching emergency response context.</a:t>
            </a: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p:txBody>
      </p:sp>
      <p:pic>
        <p:nvPicPr>
          <p:cNvPr id="3" name="Picture 2" descr="A colorful circle with black background&#10;&#10;AI-generated content may be incorrect.">
            <a:extLst>
              <a:ext uri="{FF2B5EF4-FFF2-40B4-BE49-F238E27FC236}">
                <a16:creationId xmlns:a16="http://schemas.microsoft.com/office/drawing/2014/main" id="{22EBBE42-7F77-0F65-09D2-ED843DB78C84}"/>
              </a:ext>
            </a:extLst>
          </p:cNvPr>
          <p:cNvPicPr>
            <a:picLocks noChangeAspect="1"/>
          </p:cNvPicPr>
          <p:nvPr/>
        </p:nvPicPr>
        <p:blipFill>
          <a:blip r:embed="rId4"/>
          <a:stretch>
            <a:fillRect/>
          </a:stretch>
        </p:blipFill>
        <p:spPr>
          <a:xfrm>
            <a:off x="3607387" y="1997439"/>
            <a:ext cx="1929226" cy="2019291"/>
          </a:xfrm>
          <a:prstGeom prst="rect">
            <a:avLst/>
          </a:prstGeom>
        </p:spPr>
      </p:pic>
      <p:sp>
        <p:nvSpPr>
          <p:cNvPr id="4" name="Google Shape;487;p68">
            <a:extLst>
              <a:ext uri="{FF2B5EF4-FFF2-40B4-BE49-F238E27FC236}">
                <a16:creationId xmlns:a16="http://schemas.microsoft.com/office/drawing/2014/main" id="{8FEEE48C-EF0D-2854-341E-67FCD7A57EA6}"/>
              </a:ext>
            </a:extLst>
          </p:cNvPr>
          <p:cNvSpPr txBox="1"/>
          <p:nvPr/>
        </p:nvSpPr>
        <p:spPr>
          <a:xfrm>
            <a:off x="5779354" y="3309476"/>
            <a:ext cx="3239285" cy="307736"/>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400" b="1" dirty="0">
                <a:solidFill>
                  <a:schemeClr val="accent5"/>
                </a:solidFill>
                <a:latin typeface="Inter" panose="02000503000000020004" pitchFamily="2" charset="0"/>
                <a:ea typeface="Inter" panose="02000503000000020004" pitchFamily="2" charset="0"/>
                <a:sym typeface="Open Sans"/>
              </a:rPr>
              <a:t>Hazards and Current Conditions </a:t>
            </a:r>
          </a:p>
        </p:txBody>
      </p:sp>
      <p:sp>
        <p:nvSpPr>
          <p:cNvPr id="5" name="Google Shape;488;p68">
            <a:extLst>
              <a:ext uri="{FF2B5EF4-FFF2-40B4-BE49-F238E27FC236}">
                <a16:creationId xmlns:a16="http://schemas.microsoft.com/office/drawing/2014/main" id="{484303FD-10B1-AF9C-0BB9-CAF27D6E36E6}"/>
              </a:ext>
            </a:extLst>
          </p:cNvPr>
          <p:cNvSpPr txBox="1"/>
          <p:nvPr/>
        </p:nvSpPr>
        <p:spPr>
          <a:xfrm>
            <a:off x="5783140" y="3607964"/>
            <a:ext cx="2987108" cy="1615787"/>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Combine hazard exposure, current risk factors, and conditions to inform proactive emergency planning, targeted community risk reduction, and effective after-action analyses. Enhance efficiency by utilizing recent incident data and inter-agency resource information.</a:t>
            </a: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p:txBody>
      </p:sp>
    </p:spTree>
    <p:extLst>
      <p:ext uri="{BB962C8B-B14F-4D97-AF65-F5344CB8AC3E}">
        <p14:creationId xmlns:p14="http://schemas.microsoft.com/office/powerpoint/2010/main" val="28751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C120771F-1438-A8F9-EF86-E4628992441E}"/>
              </a:ext>
            </a:extLst>
          </p:cNvPr>
          <p:cNvSpPr/>
          <p:nvPr/>
        </p:nvSpPr>
        <p:spPr>
          <a:xfrm>
            <a:off x="4065857" y="504786"/>
            <a:ext cx="4725940" cy="3677250"/>
          </a:xfrm>
          <a:prstGeom prst="roundRect">
            <a:avLst>
              <a:gd name="adj" fmla="val 6920"/>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screenshot of a computer&#10;&#10;AI-generated content may be incorrect.">
            <a:extLst>
              <a:ext uri="{FF2B5EF4-FFF2-40B4-BE49-F238E27FC236}">
                <a16:creationId xmlns:a16="http://schemas.microsoft.com/office/drawing/2014/main" id="{ECD794D7-857F-A134-16A4-0501028DB3EE}"/>
              </a:ext>
            </a:extLst>
          </p:cNvPr>
          <p:cNvPicPr>
            <a:picLocks noChangeAspect="1"/>
          </p:cNvPicPr>
          <p:nvPr/>
        </p:nvPicPr>
        <p:blipFill>
          <a:blip r:embed="rId3">
            <a:extLst>
              <a:ext uri="{28A0092B-C50C-407E-A947-70E740481C1C}">
                <a14:useLocalDpi xmlns:a14="http://schemas.microsoft.com/office/drawing/2010/main" val="0"/>
              </a:ext>
            </a:extLst>
          </a:blip>
          <a:srcRect t="15304"/>
          <a:stretch/>
        </p:blipFill>
        <p:spPr>
          <a:xfrm>
            <a:off x="4222377" y="650323"/>
            <a:ext cx="4409567" cy="3321706"/>
          </a:xfrm>
          <a:prstGeom prst="rect">
            <a:avLst/>
          </a:prstGeom>
          <a:effectLst/>
        </p:spPr>
      </p:pic>
      <p:sp>
        <p:nvSpPr>
          <p:cNvPr id="9" name="Title 4">
            <a:extLst>
              <a:ext uri="{FF2B5EF4-FFF2-40B4-BE49-F238E27FC236}">
                <a16:creationId xmlns:a16="http://schemas.microsoft.com/office/drawing/2014/main" id="{D6705C92-B30A-4D5D-5DF7-0ED024965932}"/>
              </a:ext>
            </a:extLst>
          </p:cNvPr>
          <p:cNvSpPr>
            <a:spLocks noGrp="1"/>
          </p:cNvSpPr>
          <p:nvPr>
            <p:ph type="title"/>
          </p:nvPr>
        </p:nvSpPr>
        <p:spPr>
          <a:xfrm>
            <a:off x="352203" y="316374"/>
            <a:ext cx="3810363" cy="672454"/>
          </a:xfrm>
        </p:spPr>
        <p:txBody>
          <a:bodyPr/>
          <a:lstStyle/>
          <a:p>
            <a:r>
              <a:rPr lang="en-US" dirty="0"/>
              <a:t>NERIS Analytics: </a:t>
            </a:r>
            <a:r>
              <a:rPr lang="en-US" dirty="0">
                <a:solidFill>
                  <a:schemeClr val="bg1"/>
                </a:solidFill>
              </a:rPr>
              <a:t>Immediate Insights</a:t>
            </a:r>
          </a:p>
        </p:txBody>
      </p:sp>
      <p:sp>
        <p:nvSpPr>
          <p:cNvPr id="12" name="Content Placeholder 3">
            <a:extLst>
              <a:ext uri="{FF2B5EF4-FFF2-40B4-BE49-F238E27FC236}">
                <a16:creationId xmlns:a16="http://schemas.microsoft.com/office/drawing/2014/main" id="{4010D3BA-B8CB-19C1-33AA-D2DFB6164FBA}"/>
              </a:ext>
            </a:extLst>
          </p:cNvPr>
          <p:cNvSpPr>
            <a:spLocks noGrp="1"/>
          </p:cNvSpPr>
          <p:nvPr>
            <p:ph idx="13"/>
          </p:nvPr>
        </p:nvSpPr>
        <p:spPr>
          <a:xfrm>
            <a:off x="367983" y="1290297"/>
            <a:ext cx="3450982" cy="3108019"/>
          </a:xfrm>
        </p:spPr>
        <p:txBody>
          <a:bodyPr>
            <a:noAutofit/>
          </a:bodyPr>
          <a:lstStyle/>
          <a:p>
            <a:pPr>
              <a:lnSpc>
                <a:spcPct val="100000"/>
              </a:lnSpc>
            </a:pPr>
            <a:r>
              <a:rPr lang="en-US" sz="1500" dirty="0"/>
              <a:t>Participating departments gain instant access to key analytics and metrics.</a:t>
            </a:r>
          </a:p>
          <a:p>
            <a:pPr>
              <a:lnSpc>
                <a:spcPct val="100000"/>
              </a:lnSpc>
            </a:pPr>
            <a:r>
              <a:rPr lang="en-US" sz="1500" dirty="0"/>
              <a:t>NERIS enhances data by integrating essential data and information for better intelligence.</a:t>
            </a:r>
          </a:p>
          <a:p>
            <a:pPr>
              <a:lnSpc>
                <a:spcPct val="100000"/>
              </a:lnSpc>
            </a:pPr>
            <a:r>
              <a:rPr lang="en-US" sz="1500" dirty="0"/>
              <a:t>The analytics menu for local fire &amp; EMS departments will continue to expand and improve over time.</a:t>
            </a:r>
          </a:p>
          <a:p>
            <a:pPr>
              <a:lnSpc>
                <a:spcPct val="100000"/>
              </a:lnSpc>
            </a:pPr>
            <a:endParaRPr lang="en-US" sz="1500" dirty="0"/>
          </a:p>
        </p:txBody>
      </p:sp>
    </p:spTree>
    <p:extLst>
      <p:ext uri="{BB962C8B-B14F-4D97-AF65-F5344CB8AC3E}">
        <p14:creationId xmlns:p14="http://schemas.microsoft.com/office/powerpoint/2010/main" val="321058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AI-generated content may be incorrect.">
            <a:extLst>
              <a:ext uri="{FF2B5EF4-FFF2-40B4-BE49-F238E27FC236}">
                <a16:creationId xmlns:a16="http://schemas.microsoft.com/office/drawing/2014/main" id="{4FD810A7-00BC-9D75-368E-CA972B731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033" y="458753"/>
            <a:ext cx="1706830" cy="1077615"/>
          </a:xfrm>
          <a:prstGeom prst="rect">
            <a:avLst/>
          </a:prstGeom>
          <a:ln w="6350">
            <a:solidFill>
              <a:schemeClr val="accent5">
                <a:lumMod val="50000"/>
                <a:lumOff val="50000"/>
              </a:schemeClr>
            </a:solidFill>
          </a:ln>
        </p:spPr>
      </p:pic>
      <p:sp>
        <p:nvSpPr>
          <p:cNvPr id="14" name="Title 13">
            <a:extLst>
              <a:ext uri="{FF2B5EF4-FFF2-40B4-BE49-F238E27FC236}">
                <a16:creationId xmlns:a16="http://schemas.microsoft.com/office/drawing/2014/main" id="{3D7E3378-8C61-8C8E-7E29-134B4FDE7D43}"/>
              </a:ext>
            </a:extLst>
          </p:cNvPr>
          <p:cNvSpPr>
            <a:spLocks noGrp="1"/>
          </p:cNvSpPr>
          <p:nvPr>
            <p:ph type="title"/>
          </p:nvPr>
        </p:nvSpPr>
        <p:spPr>
          <a:xfrm>
            <a:off x="352204" y="316374"/>
            <a:ext cx="4537152" cy="534076"/>
          </a:xfrm>
        </p:spPr>
        <p:txBody>
          <a:bodyPr/>
          <a:lstStyle/>
          <a:p>
            <a:r>
              <a:rPr lang="en-US" dirty="0"/>
              <a:t>Future Fire Department Fingerprint</a:t>
            </a:r>
          </a:p>
        </p:txBody>
      </p:sp>
      <p:grpSp>
        <p:nvGrpSpPr>
          <p:cNvPr id="2" name="Group 1">
            <a:extLst>
              <a:ext uri="{FF2B5EF4-FFF2-40B4-BE49-F238E27FC236}">
                <a16:creationId xmlns:a16="http://schemas.microsoft.com/office/drawing/2014/main" id="{BEEB5135-A907-35A3-1133-AD933B23A819}"/>
              </a:ext>
            </a:extLst>
          </p:cNvPr>
          <p:cNvGrpSpPr/>
          <p:nvPr/>
        </p:nvGrpSpPr>
        <p:grpSpPr>
          <a:xfrm>
            <a:off x="4853032" y="458753"/>
            <a:ext cx="3494555" cy="3567337"/>
            <a:chOff x="5333932" y="152938"/>
            <a:chExt cx="3031348" cy="3094481"/>
          </a:xfrm>
        </p:grpSpPr>
        <p:pic>
          <p:nvPicPr>
            <p:cNvPr id="35" name="Picture 34" descr="A fingerprint diagram showing a fingerprint&#10;&#10;AI-generated content may be incorrect.">
              <a:extLst>
                <a:ext uri="{FF2B5EF4-FFF2-40B4-BE49-F238E27FC236}">
                  <a16:creationId xmlns:a16="http://schemas.microsoft.com/office/drawing/2014/main" id="{5F49713C-0779-F70F-E3D2-4ADE72B71EDD}"/>
                </a:ext>
              </a:extLst>
            </p:cNvPr>
            <p:cNvPicPr>
              <a:picLocks noChangeAspect="1"/>
            </p:cNvPicPr>
            <p:nvPr/>
          </p:nvPicPr>
          <p:blipFill>
            <a:blip r:embed="rId4" cstate="print">
              <a:extLst>
                <a:ext uri="{28A0092B-C50C-407E-A947-70E740481C1C}">
                  <a14:useLocalDpi xmlns:a14="http://schemas.microsoft.com/office/drawing/2010/main"/>
                </a:ext>
              </a:extLst>
            </a:blip>
            <a:srcRect l="1798" t="3034" r="72860" b="69590"/>
            <a:stretch/>
          </p:blipFill>
          <p:spPr>
            <a:xfrm>
              <a:off x="5333932" y="152938"/>
              <a:ext cx="1683654" cy="954815"/>
            </a:xfrm>
            <a:prstGeom prst="rect">
              <a:avLst/>
            </a:prstGeom>
          </p:spPr>
        </p:pic>
        <p:pic>
          <p:nvPicPr>
            <p:cNvPr id="37" name="Picture 36" descr="A fingerprint diagram showing a fingerprint&#10;&#10;AI-generated content may be incorrect.">
              <a:extLst>
                <a:ext uri="{FF2B5EF4-FFF2-40B4-BE49-F238E27FC236}">
                  <a16:creationId xmlns:a16="http://schemas.microsoft.com/office/drawing/2014/main" id="{364E6B75-B670-61BD-43BF-E23E90335064}"/>
                </a:ext>
              </a:extLst>
            </p:cNvPr>
            <p:cNvPicPr>
              <a:picLocks noChangeAspect="1"/>
            </p:cNvPicPr>
            <p:nvPr/>
          </p:nvPicPr>
          <p:blipFill>
            <a:blip r:embed="rId4" cstate="print">
              <a:extLst>
                <a:ext uri="{28A0092B-C50C-407E-A947-70E740481C1C}">
                  <a14:useLocalDpi xmlns:a14="http://schemas.microsoft.com/office/drawing/2010/main"/>
                </a:ext>
              </a:extLst>
            </a:blip>
            <a:srcRect l="2082" t="36705" r="72576" b="35919"/>
            <a:stretch/>
          </p:blipFill>
          <p:spPr>
            <a:xfrm>
              <a:off x="5348199" y="1230311"/>
              <a:ext cx="1683654" cy="954815"/>
            </a:xfrm>
            <a:prstGeom prst="rect">
              <a:avLst/>
            </a:prstGeom>
          </p:spPr>
        </p:pic>
        <p:pic>
          <p:nvPicPr>
            <p:cNvPr id="39" name="Picture 38" descr="A fingerprint diagram showing a fingerprint&#10;&#10;AI-generated content may be incorrect.">
              <a:extLst>
                <a:ext uri="{FF2B5EF4-FFF2-40B4-BE49-F238E27FC236}">
                  <a16:creationId xmlns:a16="http://schemas.microsoft.com/office/drawing/2014/main" id="{286C51BD-814F-2899-AE13-8E662D3F7E1E}"/>
                </a:ext>
              </a:extLst>
            </p:cNvPr>
            <p:cNvPicPr>
              <a:picLocks noChangeAspect="1"/>
            </p:cNvPicPr>
            <p:nvPr/>
          </p:nvPicPr>
          <p:blipFill>
            <a:blip r:embed="rId5"/>
            <a:srcRect l="2118" t="72707" r="73805" b="1695"/>
            <a:stretch/>
          </p:blipFill>
          <p:spPr>
            <a:xfrm>
              <a:off x="5357880" y="2307684"/>
              <a:ext cx="1683655" cy="939735"/>
            </a:xfrm>
            <a:prstGeom prst="rect">
              <a:avLst/>
            </a:prstGeom>
          </p:spPr>
        </p:pic>
        <p:pic>
          <p:nvPicPr>
            <p:cNvPr id="3" name="Picture 2" descr="A close-up of a computer screen&#10;&#10;AI-generated content may be incorrect.">
              <a:extLst>
                <a:ext uri="{FF2B5EF4-FFF2-40B4-BE49-F238E27FC236}">
                  <a16:creationId xmlns:a16="http://schemas.microsoft.com/office/drawing/2014/main" id="{1227ED94-E8F4-48D8-13D5-EC5019F2C04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20826" y="1159240"/>
              <a:ext cx="1244454" cy="1730661"/>
            </a:xfrm>
            <a:prstGeom prst="rect">
              <a:avLst/>
            </a:prstGeom>
          </p:spPr>
        </p:pic>
      </p:grpSp>
      <p:sp>
        <p:nvSpPr>
          <p:cNvPr id="6" name="Oval 5">
            <a:extLst>
              <a:ext uri="{FF2B5EF4-FFF2-40B4-BE49-F238E27FC236}">
                <a16:creationId xmlns:a16="http://schemas.microsoft.com/office/drawing/2014/main" id="{479819CC-FCB3-331A-0796-6ECD61D89391}"/>
              </a:ext>
            </a:extLst>
          </p:cNvPr>
          <p:cNvSpPr/>
          <p:nvPr/>
        </p:nvSpPr>
        <p:spPr>
          <a:xfrm>
            <a:off x="4761922" y="1303687"/>
            <a:ext cx="314849" cy="3148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accent6"/>
                </a:solidFill>
                <a:latin typeface="Inter" panose="02000503000000020004" pitchFamily="2" charset="0"/>
                <a:ea typeface="Inter" panose="02000503000000020004" pitchFamily="2" charset="0"/>
              </a:rPr>
              <a:t>1</a:t>
            </a:r>
          </a:p>
        </p:txBody>
      </p:sp>
      <p:sp>
        <p:nvSpPr>
          <p:cNvPr id="7" name="Oval 6">
            <a:extLst>
              <a:ext uri="{FF2B5EF4-FFF2-40B4-BE49-F238E27FC236}">
                <a16:creationId xmlns:a16="http://schemas.microsoft.com/office/drawing/2014/main" id="{B2874631-2B63-5542-1530-48D1955D829B}"/>
              </a:ext>
            </a:extLst>
          </p:cNvPr>
          <p:cNvSpPr/>
          <p:nvPr/>
        </p:nvSpPr>
        <p:spPr>
          <a:xfrm>
            <a:off x="4761921" y="2537205"/>
            <a:ext cx="314849" cy="3148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accent6"/>
                </a:solidFill>
                <a:latin typeface="Inter" panose="02000503000000020004" pitchFamily="2" charset="0"/>
                <a:ea typeface="Inter" panose="02000503000000020004" pitchFamily="2" charset="0"/>
              </a:rPr>
              <a:t>2</a:t>
            </a:r>
          </a:p>
        </p:txBody>
      </p:sp>
      <p:sp>
        <p:nvSpPr>
          <p:cNvPr id="8" name="Oval 7">
            <a:extLst>
              <a:ext uri="{FF2B5EF4-FFF2-40B4-BE49-F238E27FC236}">
                <a16:creationId xmlns:a16="http://schemas.microsoft.com/office/drawing/2014/main" id="{2292BE6E-95A2-9ED4-E374-6E37DB139011}"/>
              </a:ext>
            </a:extLst>
          </p:cNvPr>
          <p:cNvSpPr/>
          <p:nvPr/>
        </p:nvSpPr>
        <p:spPr>
          <a:xfrm>
            <a:off x="6894004" y="1289679"/>
            <a:ext cx="314849" cy="3148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accent6"/>
                </a:solidFill>
                <a:latin typeface="Inter" panose="02000503000000020004" pitchFamily="2" charset="0"/>
                <a:ea typeface="Inter" panose="02000503000000020004" pitchFamily="2" charset="0"/>
              </a:rPr>
              <a:t>4</a:t>
            </a:r>
          </a:p>
        </p:txBody>
      </p:sp>
      <p:sp>
        <p:nvSpPr>
          <p:cNvPr id="10" name="Oval 9">
            <a:extLst>
              <a:ext uri="{FF2B5EF4-FFF2-40B4-BE49-F238E27FC236}">
                <a16:creationId xmlns:a16="http://schemas.microsoft.com/office/drawing/2014/main" id="{5A9619E8-20A4-C6B7-543C-C850A5BBD1B5}"/>
              </a:ext>
            </a:extLst>
          </p:cNvPr>
          <p:cNvSpPr/>
          <p:nvPr/>
        </p:nvSpPr>
        <p:spPr>
          <a:xfrm>
            <a:off x="4778070" y="3770723"/>
            <a:ext cx="314849" cy="3148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accent6"/>
                </a:solidFill>
                <a:latin typeface="Inter" panose="02000503000000020004" pitchFamily="2" charset="0"/>
                <a:ea typeface="Inter" panose="02000503000000020004" pitchFamily="2" charset="0"/>
              </a:rPr>
              <a:t>3</a:t>
            </a:r>
          </a:p>
        </p:txBody>
      </p:sp>
      <p:sp>
        <p:nvSpPr>
          <p:cNvPr id="11" name="Oval 10">
            <a:extLst>
              <a:ext uri="{FF2B5EF4-FFF2-40B4-BE49-F238E27FC236}">
                <a16:creationId xmlns:a16="http://schemas.microsoft.com/office/drawing/2014/main" id="{3F3F1CD7-F86E-FB66-85EF-BCF4986C5597}"/>
              </a:ext>
            </a:extLst>
          </p:cNvPr>
          <p:cNvSpPr/>
          <p:nvPr/>
        </p:nvSpPr>
        <p:spPr>
          <a:xfrm>
            <a:off x="6908384" y="3381548"/>
            <a:ext cx="314849" cy="3148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accent6"/>
                </a:solidFill>
                <a:latin typeface="Inter" panose="02000503000000020004" pitchFamily="2" charset="0"/>
                <a:ea typeface="Inter" panose="02000503000000020004" pitchFamily="2" charset="0"/>
              </a:rPr>
              <a:t>5</a:t>
            </a:r>
          </a:p>
        </p:txBody>
      </p:sp>
      <p:grpSp>
        <p:nvGrpSpPr>
          <p:cNvPr id="24" name="Group 23">
            <a:extLst>
              <a:ext uri="{FF2B5EF4-FFF2-40B4-BE49-F238E27FC236}">
                <a16:creationId xmlns:a16="http://schemas.microsoft.com/office/drawing/2014/main" id="{83A32736-AE14-D74D-D17D-0582E55C29F1}"/>
              </a:ext>
            </a:extLst>
          </p:cNvPr>
          <p:cNvGrpSpPr/>
          <p:nvPr/>
        </p:nvGrpSpPr>
        <p:grpSpPr>
          <a:xfrm>
            <a:off x="139615" y="1375860"/>
            <a:ext cx="4511910" cy="3260166"/>
            <a:chOff x="199575" y="1435820"/>
            <a:chExt cx="4511910" cy="3260166"/>
          </a:xfrm>
        </p:grpSpPr>
        <p:pic>
          <p:nvPicPr>
            <p:cNvPr id="9" name="Graphic 8">
              <a:extLst>
                <a:ext uri="{FF2B5EF4-FFF2-40B4-BE49-F238E27FC236}">
                  <a16:creationId xmlns:a16="http://schemas.microsoft.com/office/drawing/2014/main" id="{0CA6FE52-6F35-46FC-EF42-5F83F7525916}"/>
                </a:ext>
              </a:extLst>
            </p:cNvPr>
            <p:cNvPicPr>
              <a:picLocks noChangeAspect="1"/>
            </p:cNvPicPr>
            <p:nvPr/>
          </p:nvPicPr>
          <p:blipFill>
            <a:blip r:embed="rId7">
              <a:extLst>
                <a:ext uri="{96DAC541-7B7A-43D3-8B79-37D633B846F1}">
                  <asvg:svgBlip xmlns:asvg="http://schemas.microsoft.com/office/drawing/2016/SVG/main" r:embed="rId8"/>
                </a:ext>
              </a:extLst>
            </a:blip>
            <a:srcRect l="14663" t="10370" r="38863" b="9877"/>
            <a:stretch/>
          </p:blipFill>
          <p:spPr>
            <a:xfrm>
              <a:off x="199575" y="1435820"/>
              <a:ext cx="2363590" cy="3154710"/>
            </a:xfrm>
            <a:prstGeom prst="rect">
              <a:avLst/>
            </a:prstGeom>
          </p:spPr>
        </p:pic>
        <p:sp>
          <p:nvSpPr>
            <p:cNvPr id="36" name="Content Placeholder 10">
              <a:extLst>
                <a:ext uri="{FF2B5EF4-FFF2-40B4-BE49-F238E27FC236}">
                  <a16:creationId xmlns:a16="http://schemas.microsoft.com/office/drawing/2014/main" id="{DB9D16E1-54B7-B7CF-4580-CC31782FFC83}"/>
                </a:ext>
              </a:extLst>
            </p:cNvPr>
            <p:cNvSpPr txBox="1">
              <a:spLocks/>
            </p:cNvSpPr>
            <p:nvPr/>
          </p:nvSpPr>
          <p:spPr>
            <a:xfrm>
              <a:off x="2908839" y="1700755"/>
              <a:ext cx="1802646" cy="299523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indent="-182880">
                <a:lnSpc>
                  <a:spcPct val="100000"/>
                </a:lnSpc>
                <a:spcBef>
                  <a:spcPts val="1000"/>
                </a:spcBef>
                <a:buClr>
                  <a:schemeClr val="tx1"/>
                </a:buClr>
                <a:buFont typeface="+mj-lt"/>
                <a:buAutoNum type="arabicPeriod"/>
              </a:pPr>
              <a:r>
                <a:rPr lang="en-US" sz="1100" dirty="0"/>
                <a:t>Community Demographics</a:t>
              </a:r>
            </a:p>
            <a:p>
              <a:pPr marL="182880" indent="-182880">
                <a:lnSpc>
                  <a:spcPct val="100000"/>
                </a:lnSpc>
                <a:spcBef>
                  <a:spcPts val="1000"/>
                </a:spcBef>
                <a:buClr>
                  <a:schemeClr val="tx1"/>
                </a:buClr>
                <a:buFont typeface="+mj-lt"/>
                <a:buAutoNum type="arabicPeriod"/>
              </a:pPr>
              <a:r>
                <a:rPr lang="en-US" sz="1100" dirty="0"/>
                <a:t>Early Detection Sensor Data</a:t>
              </a:r>
            </a:p>
            <a:p>
              <a:pPr marL="182880" indent="-182880">
                <a:lnSpc>
                  <a:spcPct val="100000"/>
                </a:lnSpc>
                <a:spcBef>
                  <a:spcPts val="1000"/>
                </a:spcBef>
                <a:buClr>
                  <a:schemeClr val="tx1"/>
                </a:buClr>
                <a:buFont typeface="+mj-lt"/>
                <a:buAutoNum type="arabicPeriod"/>
              </a:pPr>
              <a:r>
                <a:rPr lang="en-US" sz="1100" dirty="0"/>
                <a:t>Current &amp; Future Risk</a:t>
              </a:r>
            </a:p>
            <a:p>
              <a:pPr marL="182880" indent="-182880">
                <a:lnSpc>
                  <a:spcPct val="100000"/>
                </a:lnSpc>
                <a:spcBef>
                  <a:spcPts val="1000"/>
                </a:spcBef>
                <a:buClr>
                  <a:schemeClr val="tx1"/>
                </a:buClr>
                <a:buFont typeface="+mj-lt"/>
                <a:buAutoNum type="arabicPeriod"/>
              </a:pPr>
              <a:r>
                <a:rPr lang="en-US" sz="1100" dirty="0"/>
                <a:t>NERIS Intelligence: Performance, </a:t>
              </a:r>
              <a:br>
                <a:rPr lang="en-US" sz="1100" dirty="0"/>
              </a:br>
              <a:r>
                <a:rPr lang="en-US" sz="1100" dirty="0"/>
                <a:t>Actions &amp; Tactics, Community risk</a:t>
              </a:r>
            </a:p>
            <a:p>
              <a:pPr marL="182880" indent="-182880">
                <a:lnSpc>
                  <a:spcPct val="100000"/>
                </a:lnSpc>
                <a:spcBef>
                  <a:spcPts val="1000"/>
                </a:spcBef>
                <a:buClr>
                  <a:schemeClr val="tx1"/>
                </a:buClr>
                <a:buFont typeface="+mj-lt"/>
                <a:buAutoNum type="arabicPeriod"/>
              </a:pPr>
              <a:r>
                <a:rPr lang="en-US" sz="1100" dirty="0"/>
                <a:t>NERIS Fire Department Profile</a:t>
              </a:r>
            </a:p>
            <a:p>
              <a:pPr marL="182880" indent="-182880">
                <a:lnSpc>
                  <a:spcPct val="100000"/>
                </a:lnSpc>
                <a:spcBef>
                  <a:spcPts val="1000"/>
                </a:spcBef>
                <a:buClr>
                  <a:schemeClr val="tx1"/>
                </a:buClr>
                <a:buFont typeface="+mj-lt"/>
                <a:buAutoNum type="arabicPeriod"/>
              </a:pPr>
              <a:endParaRPr lang="en-US" sz="1100" dirty="0"/>
            </a:p>
            <a:p>
              <a:pPr marL="182880" indent="-182880">
                <a:lnSpc>
                  <a:spcPct val="100000"/>
                </a:lnSpc>
                <a:spcBef>
                  <a:spcPts val="1000"/>
                </a:spcBef>
                <a:buClr>
                  <a:schemeClr val="tx1"/>
                </a:buClr>
                <a:buFont typeface="+mj-lt"/>
                <a:buAutoNum type="arabicPeriod"/>
              </a:pPr>
              <a:endParaRPr lang="en-US" sz="1100" dirty="0"/>
            </a:p>
          </p:txBody>
        </p:sp>
        <p:cxnSp>
          <p:nvCxnSpPr>
            <p:cNvPr id="53" name="Google Shape;482;p68">
              <a:extLst>
                <a:ext uri="{FF2B5EF4-FFF2-40B4-BE49-F238E27FC236}">
                  <a16:creationId xmlns:a16="http://schemas.microsoft.com/office/drawing/2014/main" id="{A3C203DC-892F-D7C1-4453-7CC3C6447885}"/>
                </a:ext>
              </a:extLst>
            </p:cNvPr>
            <p:cNvCxnSpPr>
              <a:cxnSpLocks/>
            </p:cNvCxnSpPr>
            <p:nvPr/>
          </p:nvCxnSpPr>
          <p:spPr>
            <a:xfrm flipH="1">
              <a:off x="1490133" y="1836807"/>
              <a:ext cx="1416323" cy="0"/>
            </a:xfrm>
            <a:prstGeom prst="straightConnector1">
              <a:avLst/>
            </a:prstGeom>
            <a:noFill/>
            <a:ln w="12700" cap="rnd" cmpd="sng">
              <a:solidFill>
                <a:srgbClr val="9A1E22"/>
              </a:solidFill>
              <a:prstDash val="solid"/>
              <a:miter lim="800000"/>
              <a:headEnd type="none" w="sm" len="sm"/>
              <a:tailEnd type="oval" w="lg" len="lg"/>
            </a:ln>
          </p:spPr>
        </p:cxnSp>
        <p:cxnSp>
          <p:nvCxnSpPr>
            <p:cNvPr id="13" name="Google Shape;482;p68">
              <a:extLst>
                <a:ext uri="{FF2B5EF4-FFF2-40B4-BE49-F238E27FC236}">
                  <a16:creationId xmlns:a16="http://schemas.microsoft.com/office/drawing/2014/main" id="{C750A1CA-9D17-176B-2087-C775B3EAEE4C}"/>
                </a:ext>
              </a:extLst>
            </p:cNvPr>
            <p:cNvCxnSpPr>
              <a:cxnSpLocks/>
            </p:cNvCxnSpPr>
            <p:nvPr/>
          </p:nvCxnSpPr>
          <p:spPr>
            <a:xfrm flipH="1">
              <a:off x="2065867" y="2294007"/>
              <a:ext cx="840589" cy="0"/>
            </a:xfrm>
            <a:prstGeom prst="straightConnector1">
              <a:avLst/>
            </a:prstGeom>
            <a:noFill/>
            <a:ln w="12700" cap="rnd" cmpd="sng">
              <a:solidFill>
                <a:srgbClr val="9A1E22"/>
              </a:solidFill>
              <a:prstDash val="solid"/>
              <a:miter lim="800000"/>
              <a:headEnd type="none" w="sm" len="sm"/>
              <a:tailEnd type="oval" w="lg" len="lg"/>
            </a:ln>
          </p:spPr>
        </p:cxnSp>
        <p:cxnSp>
          <p:nvCxnSpPr>
            <p:cNvPr id="17" name="Google Shape;482;p68">
              <a:extLst>
                <a:ext uri="{FF2B5EF4-FFF2-40B4-BE49-F238E27FC236}">
                  <a16:creationId xmlns:a16="http://schemas.microsoft.com/office/drawing/2014/main" id="{DF948559-033A-3455-27FF-3F28C233C597}"/>
                </a:ext>
              </a:extLst>
            </p:cNvPr>
            <p:cNvCxnSpPr>
              <a:cxnSpLocks/>
            </p:cNvCxnSpPr>
            <p:nvPr/>
          </p:nvCxnSpPr>
          <p:spPr>
            <a:xfrm flipH="1">
              <a:off x="2167467" y="2742740"/>
              <a:ext cx="738989" cy="0"/>
            </a:xfrm>
            <a:prstGeom prst="straightConnector1">
              <a:avLst/>
            </a:prstGeom>
            <a:noFill/>
            <a:ln w="12700" cap="rnd" cmpd="sng">
              <a:solidFill>
                <a:srgbClr val="9A1E22"/>
              </a:solidFill>
              <a:prstDash val="solid"/>
              <a:miter lim="800000"/>
              <a:headEnd type="none" w="sm" len="sm"/>
              <a:tailEnd type="oval" w="lg" len="lg"/>
            </a:ln>
          </p:spPr>
        </p:cxnSp>
        <p:cxnSp>
          <p:nvCxnSpPr>
            <p:cNvPr id="19" name="Google Shape;482;p68">
              <a:extLst>
                <a:ext uri="{FF2B5EF4-FFF2-40B4-BE49-F238E27FC236}">
                  <a16:creationId xmlns:a16="http://schemas.microsoft.com/office/drawing/2014/main" id="{F86A7DFF-AA0F-8D6E-1A0F-F36094CDD6B5}"/>
                </a:ext>
              </a:extLst>
            </p:cNvPr>
            <p:cNvCxnSpPr>
              <a:cxnSpLocks/>
            </p:cNvCxnSpPr>
            <p:nvPr/>
          </p:nvCxnSpPr>
          <p:spPr>
            <a:xfrm flipH="1">
              <a:off x="1820333" y="3047540"/>
              <a:ext cx="1086123" cy="0"/>
            </a:xfrm>
            <a:prstGeom prst="straightConnector1">
              <a:avLst/>
            </a:prstGeom>
            <a:noFill/>
            <a:ln w="12700" cap="rnd" cmpd="sng">
              <a:solidFill>
                <a:srgbClr val="9A1E22"/>
              </a:solidFill>
              <a:prstDash val="solid"/>
              <a:miter lim="800000"/>
              <a:headEnd type="none" w="sm" len="sm"/>
              <a:tailEnd type="oval" w="lg" len="lg"/>
            </a:ln>
          </p:spPr>
        </p:cxnSp>
        <p:cxnSp>
          <p:nvCxnSpPr>
            <p:cNvPr id="21" name="Google Shape;482;p68">
              <a:extLst>
                <a:ext uri="{FF2B5EF4-FFF2-40B4-BE49-F238E27FC236}">
                  <a16:creationId xmlns:a16="http://schemas.microsoft.com/office/drawing/2014/main" id="{BC3DCD96-9276-F97F-CE7F-FAB74F3008D2}"/>
                </a:ext>
              </a:extLst>
            </p:cNvPr>
            <p:cNvCxnSpPr>
              <a:cxnSpLocks/>
            </p:cNvCxnSpPr>
            <p:nvPr/>
          </p:nvCxnSpPr>
          <p:spPr>
            <a:xfrm flipH="1">
              <a:off x="1329267" y="3826473"/>
              <a:ext cx="1577189" cy="0"/>
            </a:xfrm>
            <a:prstGeom prst="straightConnector1">
              <a:avLst/>
            </a:prstGeom>
            <a:noFill/>
            <a:ln w="12700" cap="rnd" cmpd="sng">
              <a:solidFill>
                <a:srgbClr val="9A1E22"/>
              </a:solidFill>
              <a:prstDash val="solid"/>
              <a:miter lim="800000"/>
              <a:headEnd type="none" w="sm" len="sm"/>
              <a:tailEnd type="oval" w="lg" len="lg"/>
            </a:ln>
          </p:spPr>
        </p:cxnSp>
      </p:grpSp>
    </p:spTree>
    <p:extLst>
      <p:ext uri="{BB962C8B-B14F-4D97-AF65-F5344CB8AC3E}">
        <p14:creationId xmlns:p14="http://schemas.microsoft.com/office/powerpoint/2010/main" val="68268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5F47CCD-C5C4-2931-6DB3-334DCC478413}"/>
              </a:ext>
            </a:extLst>
          </p:cNvPr>
          <p:cNvSpPr>
            <a:spLocks noGrp="1"/>
          </p:cNvSpPr>
          <p:nvPr>
            <p:ph idx="1"/>
          </p:nvPr>
        </p:nvSpPr>
        <p:spPr>
          <a:xfrm>
            <a:off x="3747010" y="1037226"/>
            <a:ext cx="5343525" cy="3096479"/>
          </a:xfrm>
        </p:spPr>
        <p:txBody>
          <a:bodyPr vert="horz" lIns="68580" tIns="34290" rIns="68580" bIns="34290" rtlCol="0">
            <a:noAutofit/>
          </a:bodyPr>
          <a:lstStyle/>
          <a:p>
            <a:pPr marL="0" indent="0">
              <a:lnSpc>
                <a:spcPct val="120000"/>
              </a:lnSpc>
              <a:buNone/>
            </a:pPr>
            <a:r>
              <a:rPr lang="en-US" sz="1575" b="1" dirty="0">
                <a:solidFill>
                  <a:srgbClr val="262F68"/>
                </a:solidFill>
                <a:latin typeface="Open Sans" panose="020B0606030504020204" pitchFamily="34" charset="0"/>
                <a:ea typeface="Open Sans" panose="020B0606030504020204" pitchFamily="34" charset="0"/>
                <a:cs typeface="Open Sans" panose="020B0606030504020204" pitchFamily="34" charset="0"/>
              </a:rPr>
              <a:t>Enhanced Flexibility with Multi-Hazard Incident Reporting</a:t>
            </a:r>
          </a:p>
          <a:p>
            <a:pPr>
              <a:lnSpc>
                <a:spcPct val="120000"/>
              </a:lnSpc>
            </a:pPr>
            <a:r>
              <a:rPr lang="en-US" sz="1350" b="1" dirty="0">
                <a:solidFill>
                  <a:srgbClr val="9A1E22"/>
                </a:solidFill>
                <a:latin typeface="Open Sans" panose="020B0606030504020204" pitchFamily="34" charset="0"/>
                <a:ea typeface="Open Sans" panose="020B0606030504020204" pitchFamily="34" charset="0"/>
                <a:cs typeface="Open Sans" panose="020B0606030504020204" pitchFamily="34" charset="0"/>
              </a:rPr>
              <a:t>Comprehensive Reporting: </a:t>
            </a:r>
            <a:r>
              <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rPr>
              <a:t>Move from a single-category system to a model supporting up to three incident types. This reflects the complexity often faced by fire services in real-world scenarios.</a:t>
            </a:r>
            <a:endParaRPr lang="en-US" sz="1350" b="1"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marL="214313" indent="-214313">
              <a:lnSpc>
                <a:spcPct val="120000"/>
              </a:lnSpc>
            </a:pPr>
            <a:r>
              <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rPr>
              <a:t> </a:t>
            </a:r>
            <a:r>
              <a:rPr lang="en-US" sz="1350" b="1" dirty="0">
                <a:solidFill>
                  <a:srgbClr val="9A1E22"/>
                </a:solidFill>
                <a:latin typeface="Open Sans" panose="020B0606030504020204" pitchFamily="34" charset="0"/>
                <a:ea typeface="Open Sans" panose="020B0606030504020204" pitchFamily="34" charset="0"/>
                <a:cs typeface="Open Sans" panose="020B0606030504020204" pitchFamily="34" charset="0"/>
              </a:rPr>
              <a:t>For Firefighters: </a:t>
            </a:r>
            <a:r>
              <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rPr>
              <a:t>Simplify reporting by selecting incident types that accurately depict the scene, eliminating the guesswork of single-category constraints.</a:t>
            </a:r>
          </a:p>
          <a:p>
            <a:pPr marL="214313" indent="-214313">
              <a:lnSpc>
                <a:spcPct val="120000"/>
              </a:lnSpc>
            </a:pPr>
            <a:r>
              <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rPr>
              <a:t> </a:t>
            </a:r>
            <a:r>
              <a:rPr lang="en-US" sz="1350" b="1" dirty="0">
                <a:solidFill>
                  <a:srgbClr val="9A1E22"/>
                </a:solidFill>
                <a:latin typeface="Open Sans" panose="020B0606030504020204" pitchFamily="34" charset="0"/>
                <a:ea typeface="Open Sans" panose="020B0606030504020204" pitchFamily="34" charset="0"/>
                <a:cs typeface="Open Sans" panose="020B0606030504020204" pitchFamily="34" charset="0"/>
              </a:rPr>
              <a:t>For Chiefs/Data Analysts: </a:t>
            </a:r>
            <a:r>
              <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rPr>
              <a:t>Reduce reliance on interpreting free-text narratives, streamlining data analysis.</a:t>
            </a:r>
          </a:p>
          <a:p>
            <a:pPr>
              <a:lnSpc>
                <a:spcPct val="120000"/>
              </a:lnSpc>
            </a:pPr>
            <a:endPar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firefighter putting out a fire on a car&#10;&#10;Description automatically generated">
            <a:extLst>
              <a:ext uri="{FF2B5EF4-FFF2-40B4-BE49-F238E27FC236}">
                <a16:creationId xmlns:a16="http://schemas.microsoft.com/office/drawing/2014/main" id="{B0140A47-4FCD-C351-3744-0ED67F66FD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30"/>
          <a:stretch/>
        </p:blipFill>
        <p:spPr>
          <a:xfrm>
            <a:off x="-1" y="1212135"/>
            <a:ext cx="3408167" cy="2719229"/>
          </a:xfrm>
          <a:prstGeom prst="rect">
            <a:avLst/>
          </a:prstGeom>
        </p:spPr>
      </p:pic>
      <p:sp>
        <p:nvSpPr>
          <p:cNvPr id="8" name="TextBox 7">
            <a:extLst>
              <a:ext uri="{FF2B5EF4-FFF2-40B4-BE49-F238E27FC236}">
                <a16:creationId xmlns:a16="http://schemas.microsoft.com/office/drawing/2014/main" id="{F0C4F4D8-AA5A-0B89-6C21-4008442ACFA7}"/>
              </a:ext>
            </a:extLst>
          </p:cNvPr>
          <p:cNvSpPr txBox="1"/>
          <p:nvPr/>
        </p:nvSpPr>
        <p:spPr>
          <a:xfrm>
            <a:off x="398999" y="4222214"/>
            <a:ext cx="8346002" cy="738664"/>
          </a:xfrm>
          <a:prstGeom prst="rect">
            <a:avLst/>
          </a:prstGeom>
          <a:solidFill>
            <a:srgbClr val="242F68"/>
          </a:solidFill>
          <a:ln w="38100">
            <a:solidFill>
              <a:schemeClr val="bg1"/>
            </a:solidFill>
          </a:ln>
        </p:spPr>
        <p:txBody>
          <a:bodyPr wrap="square" rtlCol="0">
            <a:spAutoFit/>
          </a:bodyPr>
          <a:lstStyle/>
          <a:p>
            <a:pPr defTabSz="685800">
              <a:defRPr/>
            </a:pPr>
            <a:r>
              <a:rPr lang="en-US" sz="2100" dirty="0">
                <a:solidFill>
                  <a:prstClr val="white"/>
                </a:solidFill>
                <a:latin typeface="Calibri" panose="020F0502020204030204"/>
              </a:rPr>
              <a:t>NFIRS historically limited incident type selection to only one incident type, </a:t>
            </a:r>
          </a:p>
          <a:p>
            <a:pPr defTabSz="685800">
              <a:defRPr/>
            </a:pPr>
            <a:r>
              <a:rPr lang="en-US" sz="2100" dirty="0">
                <a:solidFill>
                  <a:prstClr val="white"/>
                </a:solidFill>
                <a:latin typeface="Calibri" panose="020F0502020204030204"/>
              </a:rPr>
              <a:t>whereas NERIS allows multiple types per incident.</a:t>
            </a:r>
          </a:p>
        </p:txBody>
      </p:sp>
      <p:sp>
        <p:nvSpPr>
          <p:cNvPr id="7" name="Title 1">
            <a:extLst>
              <a:ext uri="{FF2B5EF4-FFF2-40B4-BE49-F238E27FC236}">
                <a16:creationId xmlns:a16="http://schemas.microsoft.com/office/drawing/2014/main" id="{60EF193F-879B-5192-422D-354F8DB3A0D2}"/>
              </a:ext>
            </a:extLst>
          </p:cNvPr>
          <p:cNvSpPr>
            <a:spLocks noGrp="1"/>
          </p:cNvSpPr>
          <p:nvPr>
            <p:ph type="title"/>
          </p:nvPr>
        </p:nvSpPr>
        <p:spPr>
          <a:xfrm>
            <a:off x="427693" y="208261"/>
            <a:ext cx="4358159" cy="994172"/>
          </a:xfrm>
        </p:spPr>
        <p:txBody>
          <a:bodyPr vert="horz" lIns="68580" tIns="34290" rIns="68580" bIns="34290" rtlCol="0" anchor="ctr">
            <a:normAutofit/>
          </a:bodyPr>
          <a:lstStyle/>
          <a:p>
            <a:r>
              <a:rPr lang="en-US" sz="3000" dirty="0">
                <a:solidFill>
                  <a:srgbClr val="002060"/>
                </a:solidFill>
                <a:latin typeface="Inter" panose="02000503000000020004"/>
                <a:ea typeface="Open Sans" panose="020B0606030504020204" pitchFamily="34" charset="0"/>
                <a:cs typeface="Open Sans" panose="020B0606030504020204" pitchFamily="34" charset="0"/>
              </a:rPr>
              <a:t>What Improvements </a:t>
            </a:r>
            <a:br>
              <a:rPr lang="en-US" sz="3000" dirty="0">
                <a:solidFill>
                  <a:srgbClr val="002060"/>
                </a:solidFill>
                <a:latin typeface="Inter" panose="02000503000000020004"/>
                <a:ea typeface="Open Sans" panose="020B0606030504020204" pitchFamily="34" charset="0"/>
                <a:cs typeface="Open Sans" panose="020B0606030504020204" pitchFamily="34" charset="0"/>
              </a:rPr>
            </a:br>
            <a:r>
              <a:rPr lang="en-US" sz="3000" dirty="0">
                <a:solidFill>
                  <a:srgbClr val="002060"/>
                </a:solidFill>
                <a:latin typeface="Inter" panose="02000503000000020004"/>
                <a:ea typeface="Open Sans" panose="020B0606030504020204" pitchFamily="34" charset="0"/>
                <a:cs typeface="Open Sans" panose="020B0606030504020204" pitchFamily="34" charset="0"/>
              </a:rPr>
              <a:t>will NERIS Offer?</a:t>
            </a:r>
            <a:endParaRPr lang="en-US" dirty="0">
              <a:solidFill>
                <a:srgbClr val="002060"/>
              </a:solidFill>
              <a:latin typeface="Inter" panose="020005030000000200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1919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5F47CCD-C5C4-2931-6DB3-334DCC478413}"/>
              </a:ext>
            </a:extLst>
          </p:cNvPr>
          <p:cNvSpPr>
            <a:spLocks noGrp="1"/>
          </p:cNvSpPr>
          <p:nvPr>
            <p:ph idx="1"/>
          </p:nvPr>
        </p:nvSpPr>
        <p:spPr>
          <a:xfrm>
            <a:off x="427693" y="1459279"/>
            <a:ext cx="4521993" cy="2891495"/>
          </a:xfrm>
        </p:spPr>
        <p:txBody>
          <a:bodyPr vert="horz" lIns="68580" tIns="34290" rIns="68580" bIns="34290" rtlCol="0" anchor="t">
            <a:noAutofit/>
          </a:bodyPr>
          <a:lstStyle/>
          <a:p>
            <a:pPr marL="0" indent="0">
              <a:lnSpc>
                <a:spcPct val="120000"/>
              </a:lnSpc>
              <a:buNone/>
            </a:pPr>
            <a:r>
              <a:rPr lang="en-US" sz="1575" b="1" dirty="0">
                <a:solidFill>
                  <a:srgbClr val="262F68"/>
                </a:solidFill>
                <a:latin typeface="Open Sans"/>
                <a:ea typeface="Open Sans"/>
                <a:cs typeface="Open Sans"/>
              </a:rPr>
              <a:t>Enhanced Reporting for Actions, Tactics, and Incident Outcomes</a:t>
            </a:r>
          </a:p>
          <a:p>
            <a:pPr marL="214313" indent="-214313">
              <a:lnSpc>
                <a:spcPct val="120000"/>
              </a:lnSpc>
            </a:pPr>
            <a:r>
              <a:rPr lang="en-US" sz="1350" b="1" dirty="0">
                <a:solidFill>
                  <a:srgbClr val="9A1E22"/>
                </a:solidFill>
                <a:latin typeface="Open Sans"/>
                <a:ea typeface="Open Sans"/>
                <a:cs typeface="Open Sans"/>
              </a:rPr>
              <a:t>Actions and Tactics: </a:t>
            </a:r>
            <a:r>
              <a:rPr lang="en-US" sz="1350" dirty="0">
                <a:solidFill>
                  <a:srgbClr val="262F68"/>
                </a:solidFill>
                <a:latin typeface="Open Sans"/>
                <a:ea typeface="Open Sans"/>
                <a:cs typeface="Open Sans"/>
              </a:rPr>
              <a:t>Modernized to capture comprehensive operational data including suppression techniques, ventilation efforts, and on-scene contamination reduction tactics. </a:t>
            </a:r>
          </a:p>
          <a:p>
            <a:pPr marL="214313" indent="-214313">
              <a:lnSpc>
                <a:spcPct val="120000"/>
              </a:lnSpc>
            </a:pPr>
            <a:r>
              <a:rPr lang="en-US" sz="1350" b="1" dirty="0">
                <a:solidFill>
                  <a:srgbClr val="9A1E22"/>
                </a:solidFill>
                <a:latin typeface="Open Sans"/>
                <a:ea typeface="Open Sans"/>
                <a:cs typeface="Open Sans"/>
              </a:rPr>
              <a:t>Metrics on Rescues, Casualties, and Maydays</a:t>
            </a:r>
            <a:r>
              <a:rPr lang="en-US" sz="1350" dirty="0">
                <a:solidFill>
                  <a:srgbClr val="262F68"/>
                </a:solidFill>
                <a:latin typeface="Open Sans"/>
                <a:ea typeface="Open Sans"/>
                <a:cs typeface="Open Sans"/>
              </a:rPr>
              <a:t>: Detailed tracking of key metrics reflecting the vital efforts of firefighters during emergency responses. </a:t>
            </a:r>
          </a:p>
          <a:p>
            <a:pPr marL="214313" indent="-214313">
              <a:lnSpc>
                <a:spcPct val="120000"/>
              </a:lnSpc>
            </a:pPr>
            <a:endPar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screenshot of a computer&#10;&#10;AI-generated content may be incorrect.">
            <a:extLst>
              <a:ext uri="{FF2B5EF4-FFF2-40B4-BE49-F238E27FC236}">
                <a16:creationId xmlns:a16="http://schemas.microsoft.com/office/drawing/2014/main" id="{A6D61E69-C566-FA28-016F-D4300AC3B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845" y="862780"/>
            <a:ext cx="2762963" cy="4063181"/>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B815A54-65B9-AF66-8943-AC2345653A92}"/>
              </a:ext>
            </a:extLst>
          </p:cNvPr>
          <p:cNvSpPr txBox="1">
            <a:spLocks/>
          </p:cNvSpPr>
          <p:nvPr/>
        </p:nvSpPr>
        <p:spPr>
          <a:xfrm>
            <a:off x="427693" y="208261"/>
            <a:ext cx="4358159" cy="994172"/>
          </a:xfrm>
          <a:prstGeom prst="rect">
            <a:avLst/>
          </a:prstGeom>
        </p:spPr>
        <p:txBody>
          <a:bodyPr vert="horz" lIns="68580" tIns="34290" rIns="68580" bIns="34290" rtlCol="0" anchor="ctr">
            <a:normAutofit/>
          </a:bodyPr>
          <a:lst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a:lstStyle>
          <a:p>
            <a:r>
              <a:rPr lang="en-US" sz="3000" dirty="0">
                <a:solidFill>
                  <a:srgbClr val="002060"/>
                </a:solidFill>
                <a:latin typeface="Inter" panose="02000503000000020004"/>
                <a:ea typeface="Open Sans"/>
                <a:cs typeface="Open Sans"/>
              </a:rPr>
              <a:t>What Improvements </a:t>
            </a:r>
            <a:br>
              <a:rPr lang="en-US" sz="3000" dirty="0">
                <a:solidFill>
                  <a:srgbClr val="002060"/>
                </a:solidFill>
                <a:latin typeface="Inter" panose="02000503000000020004"/>
                <a:ea typeface="Open Sans"/>
                <a:cs typeface="Open Sans"/>
              </a:rPr>
            </a:br>
            <a:r>
              <a:rPr lang="en-US" sz="3000" dirty="0">
                <a:solidFill>
                  <a:srgbClr val="002060"/>
                </a:solidFill>
                <a:latin typeface="Inter" panose="02000503000000020004"/>
                <a:ea typeface="Open Sans"/>
                <a:cs typeface="Open Sans"/>
              </a:rPr>
              <a:t>will NERIS Offer?</a:t>
            </a:r>
            <a:endParaRPr lang="en-US" sz="3299" dirty="0">
              <a:solidFill>
                <a:srgbClr val="002060"/>
              </a:solidFill>
              <a:latin typeface="Inter" panose="02000503000000020004"/>
            </a:endParaRPr>
          </a:p>
        </p:txBody>
      </p:sp>
    </p:spTree>
    <p:extLst>
      <p:ext uri="{BB962C8B-B14F-4D97-AF65-F5344CB8AC3E}">
        <p14:creationId xmlns:p14="http://schemas.microsoft.com/office/powerpoint/2010/main" val="222325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0A3F-840C-44A6-4BCF-1C3E8C31A7C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4E0D7EDA-483E-31DD-978B-981E762FDF5C}"/>
              </a:ext>
            </a:extLst>
          </p:cNvPr>
          <p:cNvSpPr>
            <a:spLocks noGrp="1"/>
          </p:cNvSpPr>
          <p:nvPr>
            <p:ph idx="1"/>
          </p:nvPr>
        </p:nvSpPr>
        <p:spPr>
          <a:xfrm>
            <a:off x="352205" y="1574852"/>
            <a:ext cx="889741" cy="672454"/>
          </a:xfrm>
        </p:spPr>
        <p:txBody>
          <a:bodyPr>
            <a:noAutofit/>
          </a:bodyPr>
          <a:lstStyle/>
          <a:p>
            <a:pPr>
              <a:lnSpc>
                <a:spcPct val="100000"/>
              </a:lnSpc>
            </a:pPr>
            <a:r>
              <a:rPr lang="en-US" sz="3200" dirty="0">
                <a:solidFill>
                  <a:schemeClr val="bg1"/>
                </a:solidFill>
              </a:rPr>
              <a:t>01</a:t>
            </a:r>
          </a:p>
        </p:txBody>
      </p:sp>
      <p:sp>
        <p:nvSpPr>
          <p:cNvPr id="4" name="Content Placeholder 3">
            <a:extLst>
              <a:ext uri="{FF2B5EF4-FFF2-40B4-BE49-F238E27FC236}">
                <a16:creationId xmlns:a16="http://schemas.microsoft.com/office/drawing/2014/main" id="{19BE1AFA-4008-3D19-80A9-F5ADD174D889}"/>
              </a:ext>
            </a:extLst>
          </p:cNvPr>
          <p:cNvSpPr>
            <a:spLocks noGrp="1"/>
          </p:cNvSpPr>
          <p:nvPr>
            <p:ph idx="13"/>
          </p:nvPr>
        </p:nvSpPr>
        <p:spPr>
          <a:xfrm>
            <a:off x="1637731" y="1661131"/>
            <a:ext cx="6454318" cy="680832"/>
          </a:xfrm>
        </p:spPr>
        <p:txBody>
          <a:bodyPr lIns="0">
            <a:noAutofit/>
          </a:bodyPr>
          <a:lstStyle/>
          <a:p>
            <a:pPr>
              <a:lnSpc>
                <a:spcPts val="1980"/>
              </a:lnSpc>
            </a:pPr>
            <a:r>
              <a:rPr lang="en-US" sz="2200" b="1" dirty="0">
                <a:solidFill>
                  <a:schemeClr val="bg1"/>
                </a:solidFill>
              </a:rPr>
              <a:t>What is NERIS?</a:t>
            </a:r>
            <a:br>
              <a:rPr lang="en-US" dirty="0"/>
            </a:br>
            <a:r>
              <a:rPr lang="en-US" sz="1300" dirty="0"/>
              <a:t>Purpose, Concept, Launch</a:t>
            </a:r>
          </a:p>
          <a:p>
            <a:pPr>
              <a:lnSpc>
                <a:spcPts val="1980"/>
              </a:lnSpc>
            </a:pPr>
            <a:endParaRPr lang="en-US" dirty="0"/>
          </a:p>
        </p:txBody>
      </p:sp>
      <p:sp>
        <p:nvSpPr>
          <p:cNvPr id="14" name="Content Placeholder 2">
            <a:extLst>
              <a:ext uri="{FF2B5EF4-FFF2-40B4-BE49-F238E27FC236}">
                <a16:creationId xmlns:a16="http://schemas.microsoft.com/office/drawing/2014/main" id="{98C5F846-38A6-F139-488C-0CF8C9DCF0A2}"/>
              </a:ext>
            </a:extLst>
          </p:cNvPr>
          <p:cNvSpPr txBox="1">
            <a:spLocks/>
          </p:cNvSpPr>
          <p:nvPr/>
        </p:nvSpPr>
        <p:spPr>
          <a:xfrm>
            <a:off x="352205" y="2363250"/>
            <a:ext cx="889741" cy="67245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b="1"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3200" dirty="0">
                <a:solidFill>
                  <a:schemeClr val="bg1"/>
                </a:solidFill>
              </a:rPr>
              <a:t>02</a:t>
            </a:r>
          </a:p>
        </p:txBody>
      </p:sp>
      <p:sp>
        <p:nvSpPr>
          <p:cNvPr id="15" name="Content Placeholder 3">
            <a:extLst>
              <a:ext uri="{FF2B5EF4-FFF2-40B4-BE49-F238E27FC236}">
                <a16:creationId xmlns:a16="http://schemas.microsoft.com/office/drawing/2014/main" id="{688D6D4D-523A-6FBE-7C1D-427E0E210A64}"/>
              </a:ext>
            </a:extLst>
          </p:cNvPr>
          <p:cNvSpPr txBox="1">
            <a:spLocks/>
          </p:cNvSpPr>
          <p:nvPr/>
        </p:nvSpPr>
        <p:spPr>
          <a:xfrm>
            <a:off x="1542383" y="2446729"/>
            <a:ext cx="6746612" cy="8830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980"/>
              </a:lnSpc>
            </a:pPr>
            <a:r>
              <a:rPr lang="en-US" sz="2200" b="1" dirty="0">
                <a:solidFill>
                  <a:schemeClr val="bg1"/>
                </a:solidFill>
              </a:rPr>
              <a:t>Key Features</a:t>
            </a:r>
            <a:br>
              <a:rPr lang="en-US" sz="1100" dirty="0"/>
            </a:br>
            <a:r>
              <a:rPr lang="en-US" sz="1300" dirty="0"/>
              <a:t>Discussion on incident features and modernization examples</a:t>
            </a:r>
          </a:p>
        </p:txBody>
      </p:sp>
      <p:sp>
        <p:nvSpPr>
          <p:cNvPr id="20" name="Content Placeholder 2">
            <a:extLst>
              <a:ext uri="{FF2B5EF4-FFF2-40B4-BE49-F238E27FC236}">
                <a16:creationId xmlns:a16="http://schemas.microsoft.com/office/drawing/2014/main" id="{1DE59023-9F17-BDC9-4236-B65136B24832}"/>
              </a:ext>
            </a:extLst>
          </p:cNvPr>
          <p:cNvSpPr txBox="1">
            <a:spLocks/>
          </p:cNvSpPr>
          <p:nvPr/>
        </p:nvSpPr>
        <p:spPr>
          <a:xfrm>
            <a:off x="352205" y="3151565"/>
            <a:ext cx="889741" cy="67245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b="1"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3200" dirty="0">
                <a:solidFill>
                  <a:schemeClr val="bg1"/>
                </a:solidFill>
              </a:rPr>
              <a:t>03</a:t>
            </a:r>
          </a:p>
        </p:txBody>
      </p:sp>
      <p:sp>
        <p:nvSpPr>
          <p:cNvPr id="21" name="Content Placeholder 3">
            <a:extLst>
              <a:ext uri="{FF2B5EF4-FFF2-40B4-BE49-F238E27FC236}">
                <a16:creationId xmlns:a16="http://schemas.microsoft.com/office/drawing/2014/main" id="{355C43ED-7D05-485B-9FCA-75BD1CD24789}"/>
              </a:ext>
            </a:extLst>
          </p:cNvPr>
          <p:cNvSpPr txBox="1">
            <a:spLocks/>
          </p:cNvSpPr>
          <p:nvPr/>
        </p:nvSpPr>
        <p:spPr>
          <a:xfrm>
            <a:off x="1542383" y="3235044"/>
            <a:ext cx="6549666" cy="8830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980"/>
              </a:lnSpc>
            </a:pPr>
            <a:r>
              <a:rPr lang="en-US" sz="1300" dirty="0"/>
              <a:t>.</a:t>
            </a:r>
          </a:p>
        </p:txBody>
      </p:sp>
      <p:sp>
        <p:nvSpPr>
          <p:cNvPr id="26" name="Content Placeholder 2">
            <a:extLst>
              <a:ext uri="{FF2B5EF4-FFF2-40B4-BE49-F238E27FC236}">
                <a16:creationId xmlns:a16="http://schemas.microsoft.com/office/drawing/2014/main" id="{7A51AF55-3546-3BD6-0025-30DB3443C1B0}"/>
              </a:ext>
            </a:extLst>
          </p:cNvPr>
          <p:cNvSpPr txBox="1">
            <a:spLocks/>
          </p:cNvSpPr>
          <p:nvPr/>
        </p:nvSpPr>
        <p:spPr>
          <a:xfrm>
            <a:off x="352204" y="3939879"/>
            <a:ext cx="889741" cy="67245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b="1"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3200" dirty="0">
                <a:solidFill>
                  <a:schemeClr val="bg1"/>
                </a:solidFill>
              </a:rPr>
              <a:t>04</a:t>
            </a:r>
          </a:p>
        </p:txBody>
      </p:sp>
      <p:sp>
        <p:nvSpPr>
          <p:cNvPr id="27" name="Content Placeholder 3">
            <a:extLst>
              <a:ext uri="{FF2B5EF4-FFF2-40B4-BE49-F238E27FC236}">
                <a16:creationId xmlns:a16="http://schemas.microsoft.com/office/drawing/2014/main" id="{F997504E-0282-CC42-8EFD-48C49FA7A674}"/>
              </a:ext>
            </a:extLst>
          </p:cNvPr>
          <p:cNvSpPr txBox="1">
            <a:spLocks/>
          </p:cNvSpPr>
          <p:nvPr/>
        </p:nvSpPr>
        <p:spPr>
          <a:xfrm>
            <a:off x="1542382" y="4023358"/>
            <a:ext cx="7013902" cy="8830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980"/>
              </a:lnSpc>
            </a:pPr>
            <a:r>
              <a:rPr lang="en-US" sz="2200" b="1" dirty="0">
                <a:solidFill>
                  <a:schemeClr val="bg1"/>
                </a:solidFill>
              </a:rPr>
              <a:t>NFIRS Sunset</a:t>
            </a:r>
            <a:br>
              <a:rPr lang="en-US" dirty="0"/>
            </a:br>
            <a:r>
              <a:rPr lang="en-US" sz="1300" dirty="0"/>
              <a:t>Understanding how to prepare for the NFIRS Sunset</a:t>
            </a:r>
          </a:p>
        </p:txBody>
      </p:sp>
      <p:pic>
        <p:nvPicPr>
          <p:cNvPr id="11" name="Picture 10" descr="A group of red dots&#10;&#10;AI-generated content may be incorrect.">
            <a:extLst>
              <a:ext uri="{FF2B5EF4-FFF2-40B4-BE49-F238E27FC236}">
                <a16:creationId xmlns:a16="http://schemas.microsoft.com/office/drawing/2014/main" id="{5E6D0039-B718-479F-EACE-A44F863D68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7445" y="1661131"/>
            <a:ext cx="242393" cy="538652"/>
          </a:xfrm>
          <a:prstGeom prst="rect">
            <a:avLst/>
          </a:prstGeom>
        </p:spPr>
      </p:pic>
      <p:pic>
        <p:nvPicPr>
          <p:cNvPr id="12" name="Picture 11" descr="A group of red dots&#10;&#10;AI-generated content may be incorrect.">
            <a:extLst>
              <a:ext uri="{FF2B5EF4-FFF2-40B4-BE49-F238E27FC236}">
                <a16:creationId xmlns:a16="http://schemas.microsoft.com/office/drawing/2014/main" id="{DBF3FAB0-3851-1B72-FEBC-EC0BC6E148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7445" y="2442400"/>
            <a:ext cx="242393" cy="538652"/>
          </a:xfrm>
          <a:prstGeom prst="rect">
            <a:avLst/>
          </a:prstGeom>
        </p:spPr>
      </p:pic>
      <p:pic>
        <p:nvPicPr>
          <p:cNvPr id="32" name="Picture 31" descr="A group of red dots&#10;&#10;AI-generated content may be incorrect.">
            <a:extLst>
              <a:ext uri="{FF2B5EF4-FFF2-40B4-BE49-F238E27FC236}">
                <a16:creationId xmlns:a16="http://schemas.microsoft.com/office/drawing/2014/main" id="{1653D1CE-673F-A106-A8BE-61FA987BB3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7445" y="3223669"/>
            <a:ext cx="242393" cy="538652"/>
          </a:xfrm>
          <a:prstGeom prst="rect">
            <a:avLst/>
          </a:prstGeom>
        </p:spPr>
      </p:pic>
      <p:pic>
        <p:nvPicPr>
          <p:cNvPr id="33" name="Picture 32" descr="A group of red dots&#10;&#10;AI-generated content may be incorrect.">
            <a:extLst>
              <a:ext uri="{FF2B5EF4-FFF2-40B4-BE49-F238E27FC236}">
                <a16:creationId xmlns:a16="http://schemas.microsoft.com/office/drawing/2014/main" id="{93A74260-7248-2A08-4A5B-2AB76FBE70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7445" y="4004937"/>
            <a:ext cx="242393" cy="538652"/>
          </a:xfrm>
          <a:prstGeom prst="rect">
            <a:avLst/>
          </a:prstGeom>
        </p:spPr>
      </p:pic>
      <p:sp>
        <p:nvSpPr>
          <p:cNvPr id="5" name="Content Placeholder 3">
            <a:extLst>
              <a:ext uri="{FF2B5EF4-FFF2-40B4-BE49-F238E27FC236}">
                <a16:creationId xmlns:a16="http://schemas.microsoft.com/office/drawing/2014/main" id="{D24A6575-B419-E327-8E4E-DBE1A9DC3B9C}"/>
              </a:ext>
            </a:extLst>
          </p:cNvPr>
          <p:cNvSpPr txBox="1">
            <a:spLocks/>
          </p:cNvSpPr>
          <p:nvPr/>
        </p:nvSpPr>
        <p:spPr>
          <a:xfrm>
            <a:off x="1542383" y="3235044"/>
            <a:ext cx="6746612" cy="8830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980"/>
              </a:lnSpc>
            </a:pPr>
            <a:r>
              <a:rPr lang="en-US" sz="2200" b="1" dirty="0">
                <a:solidFill>
                  <a:schemeClr val="bg1"/>
                </a:solidFill>
              </a:rPr>
              <a:t>Onboarding for Local Fire Departments</a:t>
            </a:r>
            <a:br>
              <a:rPr lang="en-US" sz="1100" dirty="0"/>
            </a:br>
            <a:r>
              <a:rPr lang="en-US" sz="1300" dirty="0"/>
              <a:t>What you need to know to get ready to onboard onto NERIS.</a:t>
            </a:r>
          </a:p>
        </p:txBody>
      </p:sp>
    </p:spTree>
    <p:extLst>
      <p:ext uri="{BB962C8B-B14F-4D97-AF65-F5344CB8AC3E}">
        <p14:creationId xmlns:p14="http://schemas.microsoft.com/office/powerpoint/2010/main" val="307481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7EFFD61-272B-C3A6-398A-7631BE5670D5}"/>
              </a:ext>
            </a:extLst>
          </p:cNvPr>
          <p:cNvSpPr>
            <a:spLocks noGrp="1"/>
          </p:cNvSpPr>
          <p:nvPr>
            <p:ph idx="1"/>
          </p:nvPr>
        </p:nvSpPr>
        <p:spPr>
          <a:xfrm>
            <a:off x="385763" y="1298855"/>
            <a:ext cx="4391978" cy="3021732"/>
          </a:xfrm>
        </p:spPr>
        <p:txBody>
          <a:bodyPr vert="horz" lIns="68580" tIns="34290" rIns="68580" bIns="34290" rtlCol="0" anchor="t">
            <a:noAutofit/>
          </a:bodyPr>
          <a:lstStyle/>
          <a:p>
            <a:pPr marL="0" indent="0">
              <a:lnSpc>
                <a:spcPct val="120000"/>
              </a:lnSpc>
              <a:buNone/>
            </a:pPr>
            <a:r>
              <a:rPr lang="en-US" sz="1275" b="1" dirty="0">
                <a:solidFill>
                  <a:srgbClr val="262F68"/>
                </a:solidFill>
                <a:latin typeface="Open Sans"/>
                <a:ea typeface="Open Sans"/>
                <a:cs typeface="Open Sans"/>
              </a:rPr>
              <a:t>Enhanced Emerging Hazards and Structure Exposures:</a:t>
            </a:r>
          </a:p>
          <a:p>
            <a:pPr marL="214313" indent="-214313">
              <a:lnSpc>
                <a:spcPct val="120000"/>
              </a:lnSpc>
            </a:pPr>
            <a:r>
              <a:rPr lang="en-US" sz="1275" b="1" dirty="0">
                <a:solidFill>
                  <a:srgbClr val="9A1E22"/>
                </a:solidFill>
                <a:latin typeface="Open Sans"/>
                <a:ea typeface="Open Sans"/>
                <a:cs typeface="Open Sans"/>
              </a:rPr>
              <a:t>Emerging Hazards: </a:t>
            </a:r>
            <a:r>
              <a:rPr lang="en-US" sz="1275" dirty="0">
                <a:solidFill>
                  <a:srgbClr val="262F68"/>
                </a:solidFill>
                <a:latin typeface="Open Sans"/>
                <a:ea typeface="Open Sans"/>
                <a:cs typeface="Open Sans"/>
              </a:rPr>
              <a:t>This module will enable the system to evolve to the dynamic environments we operate in, enabling data collection of evolving threats.</a:t>
            </a:r>
            <a:endParaRPr lang="en-US" sz="1275" dirty="0">
              <a:solidFill>
                <a:srgbClr val="9A1E22"/>
              </a:solidFill>
              <a:latin typeface="Open Sans"/>
              <a:ea typeface="Open Sans"/>
              <a:cs typeface="Open Sans"/>
            </a:endParaRPr>
          </a:p>
          <a:p>
            <a:pPr marL="214313" indent="-214313">
              <a:lnSpc>
                <a:spcPct val="120000"/>
              </a:lnSpc>
            </a:pPr>
            <a:r>
              <a:rPr lang="en-US" sz="1275" b="1" dirty="0">
                <a:solidFill>
                  <a:srgbClr val="9A1E22"/>
                </a:solidFill>
                <a:latin typeface="Open Sans"/>
                <a:ea typeface="Open Sans"/>
                <a:cs typeface="Open Sans"/>
              </a:rPr>
              <a:t>Structure Exposures:</a:t>
            </a:r>
            <a:r>
              <a:rPr lang="en-US" sz="1275" b="1" dirty="0">
                <a:solidFill>
                  <a:srgbClr val="262F68"/>
                </a:solidFill>
                <a:latin typeface="Open Sans"/>
                <a:ea typeface="Open Sans"/>
                <a:cs typeface="Open Sans"/>
              </a:rPr>
              <a:t> </a:t>
            </a:r>
            <a:r>
              <a:rPr lang="en-US" sz="1275" dirty="0">
                <a:solidFill>
                  <a:srgbClr val="262F68"/>
                </a:solidFill>
                <a:latin typeface="Open Sans"/>
                <a:ea typeface="Open Sans"/>
                <a:cs typeface="Open Sans"/>
              </a:rPr>
              <a:t>Entered as a straightforward addition to the original incident report, streamlining entry even in complex scenarios like urban conflagrations and the wildland-urban interface. This will reduce report completion time and improve accuracy on complex fire incidents.</a:t>
            </a:r>
          </a:p>
          <a:p>
            <a:pPr marL="214313" indent="-214313">
              <a:lnSpc>
                <a:spcPct val="120000"/>
              </a:lnSpc>
            </a:pPr>
            <a:endPar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house on a hill with smoke coming out of the sky&#10;&#10;Description automatically generated">
            <a:extLst>
              <a:ext uri="{FF2B5EF4-FFF2-40B4-BE49-F238E27FC236}">
                <a16:creationId xmlns:a16="http://schemas.microsoft.com/office/drawing/2014/main" id="{7C5F0793-E5CE-532C-3BAD-53BAEA0671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923" y="852553"/>
            <a:ext cx="4149090" cy="3438395"/>
          </a:xfrm>
          <a:prstGeom prst="rect">
            <a:avLst/>
          </a:prstGeom>
        </p:spPr>
      </p:pic>
      <p:sp>
        <p:nvSpPr>
          <p:cNvPr id="6" name="Title 1">
            <a:extLst>
              <a:ext uri="{FF2B5EF4-FFF2-40B4-BE49-F238E27FC236}">
                <a16:creationId xmlns:a16="http://schemas.microsoft.com/office/drawing/2014/main" id="{0E39FBCD-5AD8-440B-EE23-891B36385784}"/>
              </a:ext>
            </a:extLst>
          </p:cNvPr>
          <p:cNvSpPr txBox="1">
            <a:spLocks/>
          </p:cNvSpPr>
          <p:nvPr/>
        </p:nvSpPr>
        <p:spPr>
          <a:xfrm>
            <a:off x="427693" y="208261"/>
            <a:ext cx="4358159" cy="994172"/>
          </a:xfrm>
          <a:prstGeom prst="rect">
            <a:avLst/>
          </a:prstGeom>
        </p:spPr>
        <p:txBody>
          <a:bodyPr vert="horz" lIns="68580" tIns="34290" rIns="68580" bIns="34290" rtlCol="0" anchor="ctr">
            <a:normAutofit/>
          </a:bodyPr>
          <a:lst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a:lstStyle>
          <a:p>
            <a:r>
              <a:rPr lang="en-US" sz="3000" dirty="0">
                <a:solidFill>
                  <a:srgbClr val="002060"/>
                </a:solidFill>
                <a:latin typeface="Inter" panose="02000503000000020004"/>
                <a:ea typeface="Open Sans"/>
                <a:cs typeface="Open Sans"/>
              </a:rPr>
              <a:t>What Improvements </a:t>
            </a:r>
            <a:br>
              <a:rPr lang="en-US" sz="3000" dirty="0">
                <a:solidFill>
                  <a:srgbClr val="002060"/>
                </a:solidFill>
                <a:latin typeface="Inter" panose="02000503000000020004"/>
                <a:ea typeface="Open Sans"/>
                <a:cs typeface="Open Sans"/>
              </a:rPr>
            </a:br>
            <a:r>
              <a:rPr lang="en-US" sz="3000" dirty="0">
                <a:solidFill>
                  <a:srgbClr val="002060"/>
                </a:solidFill>
                <a:latin typeface="Inter" panose="02000503000000020004"/>
                <a:ea typeface="Open Sans"/>
                <a:cs typeface="Open Sans"/>
              </a:rPr>
              <a:t>will NERIS Offer?</a:t>
            </a:r>
            <a:endParaRPr lang="en-US" sz="3299" dirty="0">
              <a:solidFill>
                <a:srgbClr val="002060"/>
              </a:solidFill>
              <a:latin typeface="Inter" panose="02000503000000020004"/>
            </a:endParaRPr>
          </a:p>
        </p:txBody>
      </p:sp>
    </p:spTree>
    <p:extLst>
      <p:ext uri="{BB962C8B-B14F-4D97-AF65-F5344CB8AC3E}">
        <p14:creationId xmlns:p14="http://schemas.microsoft.com/office/powerpoint/2010/main" val="2804249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C794-B7E0-C87B-8485-80CF7A31BDEF}"/>
              </a:ext>
            </a:extLst>
          </p:cNvPr>
          <p:cNvSpPr>
            <a:spLocks noGrp="1"/>
          </p:cNvSpPr>
          <p:nvPr>
            <p:ph type="ctrTitle"/>
          </p:nvPr>
        </p:nvSpPr>
        <p:spPr>
          <a:xfrm>
            <a:off x="617955" y="2215032"/>
            <a:ext cx="8177701" cy="1790700"/>
          </a:xfrm>
        </p:spPr>
        <p:txBody>
          <a:bodyPr/>
          <a:lstStyle/>
          <a:p>
            <a:r>
              <a:rPr lang="en-US" sz="5300" dirty="0"/>
              <a:t>Onboarding for Local Fire Departments</a:t>
            </a:r>
          </a:p>
        </p:txBody>
      </p:sp>
      <p:sp>
        <p:nvSpPr>
          <p:cNvPr id="3" name="Subtitle 2">
            <a:extLst>
              <a:ext uri="{FF2B5EF4-FFF2-40B4-BE49-F238E27FC236}">
                <a16:creationId xmlns:a16="http://schemas.microsoft.com/office/drawing/2014/main" id="{A37F1966-6EAB-8B04-F3F5-C1D20986724A}"/>
              </a:ext>
            </a:extLst>
          </p:cNvPr>
          <p:cNvSpPr>
            <a:spLocks noGrp="1"/>
          </p:cNvSpPr>
          <p:nvPr>
            <p:ph type="subTitle" idx="1"/>
          </p:nvPr>
        </p:nvSpPr>
        <p:spPr/>
        <p:txBody>
          <a:bodyPr/>
          <a:lstStyle/>
          <a:p>
            <a:r>
              <a:rPr lang="en-US" dirty="0"/>
              <a:t>3</a:t>
            </a:r>
          </a:p>
        </p:txBody>
      </p:sp>
    </p:spTree>
    <p:extLst>
      <p:ext uri="{BB962C8B-B14F-4D97-AF65-F5344CB8AC3E}">
        <p14:creationId xmlns:p14="http://schemas.microsoft.com/office/powerpoint/2010/main" val="1187977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D7E3378-8C61-8C8E-7E29-134B4FDE7D43}"/>
              </a:ext>
            </a:extLst>
          </p:cNvPr>
          <p:cNvSpPr>
            <a:spLocks noGrp="1"/>
          </p:cNvSpPr>
          <p:nvPr>
            <p:ph type="title"/>
          </p:nvPr>
        </p:nvSpPr>
        <p:spPr/>
        <p:txBody>
          <a:bodyPr/>
          <a:lstStyle/>
          <a:p>
            <a:r>
              <a:rPr lang="en-US" dirty="0"/>
              <a:t>NERIS Onboarding</a:t>
            </a:r>
          </a:p>
        </p:txBody>
      </p:sp>
      <p:sp>
        <p:nvSpPr>
          <p:cNvPr id="8" name="Rounded Rectangle 7">
            <a:extLst>
              <a:ext uri="{FF2B5EF4-FFF2-40B4-BE49-F238E27FC236}">
                <a16:creationId xmlns:a16="http://schemas.microsoft.com/office/drawing/2014/main" id="{6449A756-F31A-DBB9-4BF6-1FC21F6F4929}"/>
              </a:ext>
            </a:extLst>
          </p:cNvPr>
          <p:cNvSpPr/>
          <p:nvPr/>
        </p:nvSpPr>
        <p:spPr>
          <a:xfrm>
            <a:off x="426618" y="1447801"/>
            <a:ext cx="4018383" cy="2730499"/>
          </a:xfrm>
          <a:prstGeom prst="roundRect">
            <a:avLst>
              <a:gd name="adj" fmla="val 690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0FF6B40C-C7B2-A319-0BFE-49F814F006A7}"/>
              </a:ext>
            </a:extLst>
          </p:cNvPr>
          <p:cNvSpPr/>
          <p:nvPr/>
        </p:nvSpPr>
        <p:spPr>
          <a:xfrm>
            <a:off x="4699000" y="1447801"/>
            <a:ext cx="3975100" cy="2730499"/>
          </a:xfrm>
          <a:prstGeom prst="roundRect">
            <a:avLst>
              <a:gd name="adj" fmla="val 6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oogle Shape;487;p68">
            <a:extLst>
              <a:ext uri="{FF2B5EF4-FFF2-40B4-BE49-F238E27FC236}">
                <a16:creationId xmlns:a16="http://schemas.microsoft.com/office/drawing/2014/main" id="{3873F565-1012-17AD-0BA1-1996BA272B05}"/>
              </a:ext>
            </a:extLst>
          </p:cNvPr>
          <p:cNvSpPr txBox="1"/>
          <p:nvPr/>
        </p:nvSpPr>
        <p:spPr>
          <a:xfrm>
            <a:off x="626059" y="2528618"/>
            <a:ext cx="3619500" cy="646290"/>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accent6"/>
                </a:solidFill>
                <a:latin typeface="Inter" panose="02000503000000020004" pitchFamily="2" charset="0"/>
                <a:ea typeface="Inter" panose="02000503000000020004" pitchFamily="2" charset="0"/>
                <a:sym typeface="Open Sans"/>
              </a:rPr>
              <a:t>Creating Your Account</a:t>
            </a:r>
          </a:p>
          <a:p>
            <a:pPr marL="0" marR="0" lvl="0" indent="0" algn="ctr" rtl="0">
              <a:lnSpc>
                <a:spcPct val="100000"/>
              </a:lnSpc>
              <a:spcBef>
                <a:spcPts val="0"/>
              </a:spcBef>
              <a:spcAft>
                <a:spcPts val="0"/>
              </a:spcAft>
              <a:buClr>
                <a:srgbClr val="000000"/>
              </a:buClr>
              <a:buSzPts val="2400"/>
              <a:buFont typeface="Open Sans"/>
              <a:buNone/>
            </a:pPr>
            <a:endParaRPr lang="en-US" b="1" dirty="0">
              <a:solidFill>
                <a:schemeClr val="accent6"/>
              </a:solidFill>
              <a:latin typeface="Inter" panose="02000503000000020004" pitchFamily="2" charset="0"/>
              <a:ea typeface="Inter" panose="02000503000000020004" pitchFamily="2" charset="0"/>
              <a:sym typeface="Open Sans"/>
            </a:endParaRPr>
          </a:p>
        </p:txBody>
      </p:sp>
      <p:sp>
        <p:nvSpPr>
          <p:cNvPr id="22" name="Google Shape;488;p68">
            <a:extLst>
              <a:ext uri="{FF2B5EF4-FFF2-40B4-BE49-F238E27FC236}">
                <a16:creationId xmlns:a16="http://schemas.microsoft.com/office/drawing/2014/main" id="{D6064495-9CA4-17CE-89E7-65635BB5B538}"/>
              </a:ext>
            </a:extLst>
          </p:cNvPr>
          <p:cNvSpPr txBox="1"/>
          <p:nvPr/>
        </p:nvSpPr>
        <p:spPr>
          <a:xfrm>
            <a:off x="880059" y="2821988"/>
            <a:ext cx="3111500" cy="782225"/>
          </a:xfrm>
          <a:prstGeom prst="rect">
            <a:avLst/>
          </a:prstGeom>
          <a:noFill/>
          <a:ln>
            <a:noFill/>
          </a:ln>
        </p:spPr>
        <p:txBody>
          <a:bodyPr spcFirstLastPara="1" wrap="square" lIns="0" tIns="45700" rIns="0" bIns="45700" anchor="t" anchorCtr="0">
            <a:spAutoFit/>
          </a:bodyPr>
          <a:lstStyle/>
          <a:p>
            <a:pPr marR="0" lvl="0" algn="ctr" rtl="0">
              <a:lnSpc>
                <a:spcPct val="100000"/>
              </a:lnSpc>
              <a:spcBef>
                <a:spcPts val="700"/>
              </a:spcBef>
              <a:spcAft>
                <a:spcPts val="0"/>
              </a:spcAft>
              <a:buClr>
                <a:schemeClr val="accent5"/>
              </a:buClr>
              <a:buSzPct val="100000"/>
            </a:pPr>
            <a:r>
              <a:rPr lang="en-US" sz="1300" dirty="0">
                <a:solidFill>
                  <a:schemeClr val="accent6"/>
                </a:solidFill>
                <a:latin typeface="Inter" panose="02000503000000020004" pitchFamily="2" charset="0"/>
                <a:ea typeface="Inter" panose="02000503000000020004" pitchFamily="2" charset="0"/>
                <a:sym typeface="Open Sans"/>
              </a:rPr>
              <a:t>Fire departments can add/update attribute information after they activate their node in NERIS.</a:t>
            </a:r>
          </a:p>
        </p:txBody>
      </p:sp>
      <p:sp>
        <p:nvSpPr>
          <p:cNvPr id="24" name="Google Shape;487;p68">
            <a:extLst>
              <a:ext uri="{FF2B5EF4-FFF2-40B4-BE49-F238E27FC236}">
                <a16:creationId xmlns:a16="http://schemas.microsoft.com/office/drawing/2014/main" id="{7ACE6A53-E034-E48B-3685-A6EF1A4053C5}"/>
              </a:ext>
            </a:extLst>
          </p:cNvPr>
          <p:cNvSpPr txBox="1"/>
          <p:nvPr/>
        </p:nvSpPr>
        <p:spPr>
          <a:xfrm>
            <a:off x="4918075" y="2529472"/>
            <a:ext cx="3536950" cy="36929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accent6"/>
                </a:solidFill>
                <a:latin typeface="Inter" panose="02000503000000020004" pitchFamily="2" charset="0"/>
                <a:ea typeface="Inter" panose="02000503000000020004" pitchFamily="2" charset="0"/>
                <a:sym typeface="Open Sans"/>
              </a:rPr>
              <a:t>Reporting</a:t>
            </a:r>
          </a:p>
        </p:txBody>
      </p:sp>
      <p:sp>
        <p:nvSpPr>
          <p:cNvPr id="28" name="Google Shape;488;p68">
            <a:extLst>
              <a:ext uri="{FF2B5EF4-FFF2-40B4-BE49-F238E27FC236}">
                <a16:creationId xmlns:a16="http://schemas.microsoft.com/office/drawing/2014/main" id="{B03E77EC-5459-220E-5AF9-4F0E0C8A62AD}"/>
              </a:ext>
            </a:extLst>
          </p:cNvPr>
          <p:cNvSpPr txBox="1"/>
          <p:nvPr/>
        </p:nvSpPr>
        <p:spPr>
          <a:xfrm>
            <a:off x="5087937" y="2821988"/>
            <a:ext cx="3197225" cy="1072048"/>
          </a:xfrm>
          <a:prstGeom prst="rect">
            <a:avLst/>
          </a:prstGeom>
          <a:noFill/>
          <a:ln>
            <a:noFill/>
          </a:ln>
        </p:spPr>
        <p:txBody>
          <a:bodyPr spcFirstLastPara="1" wrap="square" lIns="0" tIns="45700" rIns="0" bIns="45700" anchor="t" anchorCtr="0">
            <a:spAutoFit/>
          </a:bodyPr>
          <a:lstStyle/>
          <a:p>
            <a:pPr marR="0" lvl="0" algn="ctr" rtl="0">
              <a:lnSpc>
                <a:spcPct val="100000"/>
              </a:lnSpc>
              <a:spcBef>
                <a:spcPts val="700"/>
              </a:spcBef>
              <a:spcAft>
                <a:spcPts val="0"/>
              </a:spcAft>
              <a:buClr>
                <a:schemeClr val="accent5"/>
              </a:buClr>
              <a:buSzPct val="100000"/>
            </a:pPr>
            <a:r>
              <a:rPr lang="en-US" sz="1300" dirty="0">
                <a:solidFill>
                  <a:schemeClr val="accent6"/>
                </a:solidFill>
                <a:latin typeface="Inter" panose="02000503000000020004" pitchFamily="2" charset="0"/>
                <a:ea typeface="Inter" panose="02000503000000020004" pitchFamily="2" charset="0"/>
                <a:sym typeface="Open Sans"/>
              </a:rPr>
              <a:t>A) If using the NERIS collection app - submit when ready.</a:t>
            </a:r>
          </a:p>
          <a:p>
            <a:pPr marR="0" lvl="0" algn="ctr" rtl="0">
              <a:lnSpc>
                <a:spcPct val="100000"/>
              </a:lnSpc>
              <a:spcBef>
                <a:spcPts val="700"/>
              </a:spcBef>
              <a:spcAft>
                <a:spcPts val="0"/>
              </a:spcAft>
              <a:buClr>
                <a:schemeClr val="accent5"/>
              </a:buClr>
              <a:buSzPct val="100000"/>
            </a:pPr>
            <a:r>
              <a:rPr lang="en-US" sz="1300" dirty="0">
                <a:solidFill>
                  <a:schemeClr val="accent6"/>
                </a:solidFill>
                <a:latin typeface="Inter" panose="02000503000000020004" pitchFamily="2" charset="0"/>
                <a:ea typeface="Inter" panose="02000503000000020004" pitchFamily="2" charset="0"/>
                <a:sym typeface="Open Sans"/>
              </a:rPr>
              <a:t>B) If using a third-party RMS – switch after your RMS is ready</a:t>
            </a:r>
          </a:p>
        </p:txBody>
      </p:sp>
      <p:sp>
        <p:nvSpPr>
          <p:cNvPr id="29" name="Oval 28">
            <a:extLst>
              <a:ext uri="{FF2B5EF4-FFF2-40B4-BE49-F238E27FC236}">
                <a16:creationId xmlns:a16="http://schemas.microsoft.com/office/drawing/2014/main" id="{11270E53-A9C7-3DFA-69B2-30C87F3FAABD}"/>
              </a:ext>
            </a:extLst>
          </p:cNvPr>
          <p:cNvSpPr/>
          <p:nvPr/>
        </p:nvSpPr>
        <p:spPr>
          <a:xfrm>
            <a:off x="1953209" y="965200"/>
            <a:ext cx="965200" cy="965200"/>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3695F6F-FAE9-F41F-4114-DE25080CF38E}"/>
              </a:ext>
            </a:extLst>
          </p:cNvPr>
          <p:cNvSpPr/>
          <p:nvPr/>
        </p:nvSpPr>
        <p:spPr>
          <a:xfrm>
            <a:off x="6203950" y="965200"/>
            <a:ext cx="965200" cy="965200"/>
          </a:xfrm>
          <a:prstGeom prst="ellipse">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Google Shape;487;p68">
            <a:extLst>
              <a:ext uri="{FF2B5EF4-FFF2-40B4-BE49-F238E27FC236}">
                <a16:creationId xmlns:a16="http://schemas.microsoft.com/office/drawing/2014/main" id="{4F7E4D56-ADBC-E613-9563-BD72C23A64EA}"/>
              </a:ext>
            </a:extLst>
          </p:cNvPr>
          <p:cNvSpPr txBox="1"/>
          <p:nvPr/>
        </p:nvSpPr>
        <p:spPr>
          <a:xfrm>
            <a:off x="626059" y="1979390"/>
            <a:ext cx="3619500" cy="646290"/>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3600" b="1" dirty="0">
                <a:solidFill>
                  <a:schemeClr val="accent6"/>
                </a:solidFill>
                <a:latin typeface="Inter" panose="02000503000000020004" pitchFamily="2" charset="0"/>
                <a:ea typeface="Inter" panose="02000503000000020004" pitchFamily="2" charset="0"/>
                <a:sym typeface="Open Sans"/>
              </a:rPr>
              <a:t>1</a:t>
            </a:r>
          </a:p>
        </p:txBody>
      </p:sp>
      <p:sp>
        <p:nvSpPr>
          <p:cNvPr id="38" name="Google Shape;487;p68">
            <a:extLst>
              <a:ext uri="{FF2B5EF4-FFF2-40B4-BE49-F238E27FC236}">
                <a16:creationId xmlns:a16="http://schemas.microsoft.com/office/drawing/2014/main" id="{17D761C0-5870-BDDC-4D9A-4C18AAF3F143}"/>
              </a:ext>
            </a:extLst>
          </p:cNvPr>
          <p:cNvSpPr txBox="1"/>
          <p:nvPr/>
        </p:nvSpPr>
        <p:spPr>
          <a:xfrm>
            <a:off x="4918075" y="1980244"/>
            <a:ext cx="3536950" cy="646290"/>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3600" b="1" dirty="0">
                <a:solidFill>
                  <a:schemeClr val="accent6"/>
                </a:solidFill>
                <a:latin typeface="Inter" panose="02000503000000020004" pitchFamily="2" charset="0"/>
                <a:ea typeface="Inter" panose="02000503000000020004" pitchFamily="2" charset="0"/>
                <a:sym typeface="Open Sans"/>
              </a:rPr>
              <a:t>2</a:t>
            </a:r>
          </a:p>
        </p:txBody>
      </p:sp>
      <p:sp>
        <p:nvSpPr>
          <p:cNvPr id="39" name="Google Shape;487;p68">
            <a:extLst>
              <a:ext uri="{FF2B5EF4-FFF2-40B4-BE49-F238E27FC236}">
                <a16:creationId xmlns:a16="http://schemas.microsoft.com/office/drawing/2014/main" id="{1F96960C-B740-8234-A1A0-819C5204C76B}"/>
              </a:ext>
            </a:extLst>
          </p:cNvPr>
          <p:cNvSpPr txBox="1"/>
          <p:nvPr/>
        </p:nvSpPr>
        <p:spPr>
          <a:xfrm>
            <a:off x="2783513" y="935873"/>
            <a:ext cx="3619500" cy="36929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bg1"/>
                </a:solidFill>
                <a:latin typeface="Inter" panose="02000503000000020004" pitchFamily="2" charset="0"/>
                <a:ea typeface="Inter" panose="02000503000000020004" pitchFamily="2" charset="0"/>
                <a:sym typeface="Open Sans"/>
              </a:rPr>
              <a:t>Two Phase Process</a:t>
            </a:r>
          </a:p>
        </p:txBody>
      </p:sp>
      <p:pic>
        <p:nvPicPr>
          <p:cNvPr id="41" name="Graphic 40">
            <a:extLst>
              <a:ext uri="{FF2B5EF4-FFF2-40B4-BE49-F238E27FC236}">
                <a16:creationId xmlns:a16="http://schemas.microsoft.com/office/drawing/2014/main" id="{18003AE8-791A-CE47-3020-608E5E2FFB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1453" y="1152368"/>
            <a:ext cx="507481" cy="548527"/>
          </a:xfrm>
          <a:prstGeom prst="rect">
            <a:avLst/>
          </a:prstGeom>
        </p:spPr>
      </p:pic>
      <p:pic>
        <p:nvPicPr>
          <p:cNvPr id="43" name="Graphic 42">
            <a:extLst>
              <a:ext uri="{FF2B5EF4-FFF2-40B4-BE49-F238E27FC236}">
                <a16:creationId xmlns:a16="http://schemas.microsoft.com/office/drawing/2014/main" id="{39E7C5C9-76E9-83E7-3A8E-13EA92D48F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2616" y="1170277"/>
            <a:ext cx="488825" cy="526140"/>
          </a:xfrm>
          <a:prstGeom prst="rect">
            <a:avLst/>
          </a:prstGeom>
        </p:spPr>
      </p:pic>
    </p:spTree>
    <p:extLst>
      <p:ext uri="{BB962C8B-B14F-4D97-AF65-F5344CB8AC3E}">
        <p14:creationId xmlns:p14="http://schemas.microsoft.com/office/powerpoint/2010/main" val="869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5356-058E-D722-DBC0-B8B0AA4465C6}"/>
              </a:ext>
            </a:extLst>
          </p:cNvPr>
          <p:cNvSpPr>
            <a:spLocks noGrp="1"/>
          </p:cNvSpPr>
          <p:nvPr>
            <p:ph type="title"/>
          </p:nvPr>
        </p:nvSpPr>
        <p:spPr>
          <a:xfrm>
            <a:off x="279960" y="199836"/>
            <a:ext cx="6397668" cy="515296"/>
          </a:xfrm>
        </p:spPr>
        <p:txBody>
          <a:bodyPr>
            <a:normAutofit fontScale="90000"/>
          </a:bodyPr>
          <a:lstStyle/>
          <a:p>
            <a:r>
              <a:rPr lang="en-US" dirty="0">
                <a:solidFill>
                  <a:srgbClr val="252F69"/>
                </a:solidFill>
                <a:latin typeface="Open Sans"/>
                <a:ea typeface="Open Sans"/>
                <a:cs typeface="Open Sans"/>
              </a:rPr>
              <a:t>Vendor Readiness</a:t>
            </a:r>
          </a:p>
        </p:txBody>
      </p:sp>
      <p:pic>
        <p:nvPicPr>
          <p:cNvPr id="5" name="Content Placeholder 4" descr="A blue circle with white text and a logo&#10;&#10;AI-generated content may be incorrect.">
            <a:extLst>
              <a:ext uri="{FF2B5EF4-FFF2-40B4-BE49-F238E27FC236}">
                <a16:creationId xmlns:a16="http://schemas.microsoft.com/office/drawing/2014/main" id="{6377EF0A-3D03-92B3-E36F-E287A42D219A}"/>
              </a:ext>
            </a:extLst>
          </p:cNvPr>
          <p:cNvPicPr>
            <a:picLocks noGrp="1" noChangeAspect="1"/>
          </p:cNvPicPr>
          <p:nvPr>
            <p:ph idx="1"/>
          </p:nvPr>
        </p:nvPicPr>
        <p:blipFill>
          <a:blip r:embed="rId3"/>
          <a:stretch>
            <a:fillRect/>
          </a:stretch>
        </p:blipFill>
        <p:spPr>
          <a:xfrm>
            <a:off x="6120840" y="1200150"/>
            <a:ext cx="2743200" cy="2743200"/>
          </a:xfrm>
        </p:spPr>
      </p:pic>
      <p:sp>
        <p:nvSpPr>
          <p:cNvPr id="8" name="Content Placeholder 2">
            <a:extLst>
              <a:ext uri="{FF2B5EF4-FFF2-40B4-BE49-F238E27FC236}">
                <a16:creationId xmlns:a16="http://schemas.microsoft.com/office/drawing/2014/main" id="{CEDD9E4F-3C07-9F61-563F-7CB0554127DE}"/>
              </a:ext>
            </a:extLst>
          </p:cNvPr>
          <p:cNvSpPr txBox="1">
            <a:spLocks/>
          </p:cNvSpPr>
          <p:nvPr/>
        </p:nvSpPr>
        <p:spPr>
          <a:xfrm>
            <a:off x="279960" y="971646"/>
            <a:ext cx="5840880" cy="3629852"/>
          </a:xfrm>
          <a:prstGeom prst="rect">
            <a:avLst/>
          </a:prstGeom>
        </p:spPr>
        <p:txBody>
          <a:bodyPr vert="horz" lIns="68580" tIns="34290" rIns="68580" bIns="3429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20000"/>
              </a:lnSpc>
              <a:spcBef>
                <a:spcPts val="750"/>
              </a:spcBef>
              <a:spcAft>
                <a:spcPts val="450"/>
              </a:spcAft>
              <a:buNone/>
              <a:defRPr/>
            </a:pPr>
            <a:r>
              <a:rPr lang="en-US" sz="1350" b="1" dirty="0">
                <a:solidFill>
                  <a:srgbClr val="872227"/>
                </a:solidFill>
                <a:latin typeface="Inter" panose="02000503000000020004"/>
                <a:ea typeface="Open Sans"/>
                <a:cs typeface="Open Sans"/>
              </a:rPr>
              <a:t>The NERIS-compatible badge signifies that a vendor’s software </a:t>
            </a:r>
            <a:br>
              <a:rPr lang="en-US" sz="1350" b="1" dirty="0">
                <a:solidFill>
                  <a:srgbClr val="872227"/>
                </a:solidFill>
                <a:latin typeface="Inter" panose="02000503000000020004"/>
                <a:ea typeface="Open Sans"/>
                <a:cs typeface="Open Sans"/>
              </a:rPr>
            </a:br>
            <a:r>
              <a:rPr lang="en-US" sz="1350" b="1" dirty="0">
                <a:solidFill>
                  <a:srgbClr val="872227"/>
                </a:solidFill>
                <a:latin typeface="Inter" panose="02000503000000020004"/>
                <a:ea typeface="Open Sans"/>
                <a:cs typeface="Open Sans"/>
              </a:rPr>
              <a:t>is capable of data exchange with the NERIS platform. </a:t>
            </a:r>
          </a:p>
          <a:p>
            <a:pPr marL="0" indent="0" defTabSz="685800">
              <a:lnSpc>
                <a:spcPct val="120000"/>
              </a:lnSpc>
              <a:spcBef>
                <a:spcPts val="750"/>
              </a:spcBef>
              <a:spcAft>
                <a:spcPts val="450"/>
              </a:spcAft>
              <a:buNone/>
              <a:defRPr/>
            </a:pPr>
            <a:r>
              <a:rPr lang="en-US" sz="1500" b="1" dirty="0">
                <a:solidFill>
                  <a:srgbClr val="000000"/>
                </a:solidFill>
                <a:latin typeface="Inter" panose="02000503000000020004"/>
                <a:ea typeface="Open Sans"/>
                <a:cs typeface="Open Sans"/>
              </a:rPr>
              <a:t>To earn a NERIS compatibility badge, a vendor must:</a:t>
            </a:r>
          </a:p>
          <a:p>
            <a:pPr marL="385763" indent="-385763" defTabSz="685800">
              <a:lnSpc>
                <a:spcPct val="120000"/>
              </a:lnSpc>
              <a:spcBef>
                <a:spcPts val="750"/>
              </a:spcBef>
              <a:spcAft>
                <a:spcPts val="450"/>
              </a:spcAft>
              <a:buFont typeface="+mj-lt"/>
              <a:buAutoNum type="arabicPeriod"/>
              <a:defRPr/>
            </a:pPr>
            <a:r>
              <a:rPr lang="en-US" sz="1500" b="1" dirty="0">
                <a:solidFill>
                  <a:srgbClr val="000000"/>
                </a:solidFill>
                <a:latin typeface="Inter" panose="02000503000000020004"/>
                <a:ea typeface="Open Sans"/>
                <a:cs typeface="Open Sans"/>
              </a:rPr>
              <a:t>Create </a:t>
            </a:r>
            <a:r>
              <a:rPr lang="en-US" sz="1500" dirty="0">
                <a:solidFill>
                  <a:srgbClr val="000000"/>
                </a:solidFill>
                <a:latin typeface="Inter" panose="02000503000000020004"/>
                <a:ea typeface="Open Sans"/>
                <a:cs typeface="Open Sans"/>
              </a:rPr>
              <a:t>an integration between their software and NERIS</a:t>
            </a:r>
          </a:p>
          <a:p>
            <a:pPr marL="385763" indent="-385763" defTabSz="685800">
              <a:lnSpc>
                <a:spcPct val="120000"/>
              </a:lnSpc>
              <a:spcBef>
                <a:spcPts val="750"/>
              </a:spcBef>
              <a:spcAft>
                <a:spcPts val="450"/>
              </a:spcAft>
              <a:buFont typeface="+mj-lt"/>
              <a:buAutoNum type="arabicPeriod"/>
              <a:defRPr/>
            </a:pPr>
            <a:r>
              <a:rPr lang="en-US" sz="1500" b="1" dirty="0">
                <a:solidFill>
                  <a:srgbClr val="000000"/>
                </a:solidFill>
                <a:latin typeface="Inter" panose="02000503000000020004"/>
                <a:ea typeface="Open Sans"/>
                <a:cs typeface="Open Sans"/>
              </a:rPr>
              <a:t>Submit </a:t>
            </a:r>
            <a:r>
              <a:rPr lang="en-US" sz="1500" dirty="0">
                <a:solidFill>
                  <a:srgbClr val="000000"/>
                </a:solidFill>
                <a:latin typeface="Inter" panose="02000503000000020004"/>
                <a:ea typeface="Open Sans"/>
                <a:cs typeface="Open Sans"/>
              </a:rPr>
              <a:t>a new incident in the test environment to the FSRI Fire Department</a:t>
            </a:r>
          </a:p>
          <a:p>
            <a:pPr marL="385763" indent="-385763" defTabSz="685800">
              <a:lnSpc>
                <a:spcPct val="120000"/>
              </a:lnSpc>
              <a:spcBef>
                <a:spcPts val="750"/>
              </a:spcBef>
              <a:spcAft>
                <a:spcPts val="450"/>
              </a:spcAft>
              <a:buFont typeface="+mj-lt"/>
              <a:buAutoNum type="arabicPeriod"/>
              <a:defRPr/>
            </a:pPr>
            <a:r>
              <a:rPr lang="en-US" sz="1500" b="1" dirty="0">
                <a:solidFill>
                  <a:srgbClr val="000000"/>
                </a:solidFill>
                <a:latin typeface="Inter" panose="02000503000000020004"/>
                <a:ea typeface="Open Sans"/>
                <a:cs typeface="Open Sans"/>
              </a:rPr>
              <a:t>Capture</a:t>
            </a:r>
            <a:r>
              <a:rPr lang="en-US" sz="1500" dirty="0">
                <a:solidFill>
                  <a:srgbClr val="000000"/>
                </a:solidFill>
                <a:latin typeface="Inter" panose="02000503000000020004"/>
                <a:ea typeface="Open Sans"/>
                <a:cs typeface="Open Sans"/>
              </a:rPr>
              <a:t> the unique incident number and submit an update to the incident that was created</a:t>
            </a:r>
          </a:p>
          <a:p>
            <a:pPr marL="385763" indent="-385763" defTabSz="685800">
              <a:lnSpc>
                <a:spcPct val="120000"/>
              </a:lnSpc>
              <a:spcBef>
                <a:spcPts val="750"/>
              </a:spcBef>
              <a:spcAft>
                <a:spcPts val="450"/>
              </a:spcAft>
              <a:buFont typeface="+mj-lt"/>
              <a:buAutoNum type="arabicPeriod"/>
              <a:defRPr/>
            </a:pPr>
            <a:r>
              <a:rPr lang="en-US" sz="1500" b="1" dirty="0">
                <a:solidFill>
                  <a:srgbClr val="000000"/>
                </a:solidFill>
                <a:latin typeface="Inter" panose="02000503000000020004"/>
                <a:ea typeface="Open Sans"/>
                <a:cs typeface="Open Sans"/>
              </a:rPr>
              <a:t>Establish</a:t>
            </a:r>
            <a:r>
              <a:rPr lang="en-US" sz="1500" dirty="0">
                <a:solidFill>
                  <a:srgbClr val="000000"/>
                </a:solidFill>
                <a:latin typeface="Inter" panose="02000503000000020004"/>
                <a:ea typeface="Open Sans"/>
                <a:cs typeface="Open Sans"/>
              </a:rPr>
              <a:t> a station and add a unit to the FSRI Fire Department</a:t>
            </a:r>
          </a:p>
        </p:txBody>
      </p:sp>
    </p:spTree>
    <p:extLst>
      <p:ext uri="{BB962C8B-B14F-4D97-AF65-F5344CB8AC3E}">
        <p14:creationId xmlns:p14="http://schemas.microsoft.com/office/powerpoint/2010/main" val="342754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BEC1-7B12-07A9-54A9-3AA1AB0133F8}"/>
              </a:ext>
            </a:extLst>
          </p:cNvPr>
          <p:cNvSpPr txBox="1">
            <a:spLocks/>
          </p:cNvSpPr>
          <p:nvPr/>
        </p:nvSpPr>
        <p:spPr>
          <a:xfrm>
            <a:off x="313849" y="120538"/>
            <a:ext cx="6172676" cy="608733"/>
          </a:xfrm>
          <a:prstGeom prst="rect">
            <a:avLst/>
          </a:prstGeom>
        </p:spPr>
        <p:txBody>
          <a:bodyPr vert="horz" lIns="68534" tIns="34268" rIns="68534" bIns="34268" rtlCol="0" anchor="ctr">
            <a:noAutofit/>
          </a:bodyPr>
          <a:lstStyle>
            <a:lvl1pPr algn="l" defTabSz="457200" rtl="0" eaLnBrk="1" latinLnBrk="0" hangingPunct="1">
              <a:lnSpc>
                <a:spcPct val="100000"/>
              </a:lnSpc>
              <a:spcBef>
                <a:spcPct val="0"/>
              </a:spcBef>
              <a:buNone/>
              <a:defRPr sz="3000" b="0" kern="1200">
                <a:solidFill>
                  <a:schemeClr val="tx1"/>
                </a:solidFill>
                <a:latin typeface="+mj-lt"/>
                <a:ea typeface="+mj-ea"/>
                <a:cs typeface="Arial"/>
              </a:defRPr>
            </a:lvl1pPr>
          </a:lstStyle>
          <a:p>
            <a:pPr defTabSz="342900">
              <a:defRPr/>
            </a:pPr>
            <a:r>
              <a:rPr lang="en-US" b="1" dirty="0">
                <a:solidFill>
                  <a:srgbClr val="262F68"/>
                </a:solidFill>
                <a:latin typeface="Inter" panose="02000503000000020004"/>
                <a:ea typeface="Open Sans"/>
                <a:cs typeface="Open Sans"/>
              </a:rPr>
              <a:t>NERIS API Integration</a:t>
            </a:r>
            <a:endParaRPr lang="en-US" b="1" dirty="0">
              <a:solidFill>
                <a:srgbClr val="262F68"/>
              </a:solidFill>
              <a:latin typeface="Inter" panose="02000503000000020004"/>
              <a:ea typeface="Open Sans" panose="020B0606030504020204" pitchFamily="34" charset="0"/>
              <a:cs typeface="Open Sans" panose="020B0606030504020204" pitchFamily="34" charset="0"/>
            </a:endParaRPr>
          </a:p>
        </p:txBody>
      </p:sp>
      <p:sp>
        <p:nvSpPr>
          <p:cNvPr id="13" name="Text Placeholder 3">
            <a:extLst>
              <a:ext uri="{FF2B5EF4-FFF2-40B4-BE49-F238E27FC236}">
                <a16:creationId xmlns:a16="http://schemas.microsoft.com/office/drawing/2014/main" id="{FE34E069-0301-9D30-AD05-E2FB41DDB338}"/>
              </a:ext>
            </a:extLst>
          </p:cNvPr>
          <p:cNvSpPr txBox="1">
            <a:spLocks/>
          </p:cNvSpPr>
          <p:nvPr/>
        </p:nvSpPr>
        <p:spPr>
          <a:xfrm>
            <a:off x="342725" y="1449767"/>
            <a:ext cx="8337352" cy="1674116"/>
          </a:xfrm>
          <a:prstGeom prst="rect">
            <a:avLst/>
          </a:prstGeom>
        </p:spPr>
        <p:txBody>
          <a:bodyPr vert="horz" lIns="68516" tIns="34259" rIns="68516" bIns="34259"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685800">
              <a:lnSpc>
                <a:spcPct val="120000"/>
              </a:lnSpc>
              <a:spcBef>
                <a:spcPts val="750"/>
              </a:spcBef>
              <a:defRPr/>
            </a:pPr>
            <a:r>
              <a:rPr lang="en-US" sz="1499" dirty="0">
                <a:solidFill>
                  <a:srgbClr val="262F68"/>
                </a:solidFill>
                <a:latin typeface="Inter" panose="02000503000000020004"/>
                <a:ea typeface="Open Sans"/>
                <a:cs typeface="Open Sans"/>
              </a:rPr>
              <a:t>Why is this so important?</a:t>
            </a:r>
            <a:endParaRPr lang="en-US" sz="1499" dirty="0">
              <a:solidFill>
                <a:srgbClr val="000000"/>
              </a:solidFill>
              <a:latin typeface="Inter" panose="02000503000000020004"/>
              <a:ea typeface="Open Sans"/>
              <a:cs typeface="Calibri" panose="020F0502020204030204"/>
            </a:endParaRPr>
          </a:p>
          <a:p>
            <a:pPr marL="556370" lvl="1" indent="-213695" defTabSz="685800">
              <a:lnSpc>
                <a:spcPct val="120000"/>
              </a:lnSpc>
              <a:spcBef>
                <a:spcPts val="375"/>
              </a:spcBef>
              <a:buFont typeface="Courier New" panose="020B0604020202020204" pitchFamily="34" charset="0"/>
              <a:buChar char="o"/>
              <a:defRPr/>
            </a:pPr>
            <a:r>
              <a:rPr lang="en-US" sz="1499" b="1" dirty="0">
                <a:solidFill>
                  <a:srgbClr val="262F68"/>
                </a:solidFill>
                <a:latin typeface="Inter" panose="02000503000000020004"/>
                <a:ea typeface="Open Sans"/>
                <a:cs typeface="Open Sans"/>
              </a:rPr>
              <a:t>Allows connection between third-party RMS and CAD into NERIS.</a:t>
            </a:r>
          </a:p>
          <a:p>
            <a:pPr marL="556370" lvl="1" indent="-213695" defTabSz="685800">
              <a:lnSpc>
                <a:spcPct val="120000"/>
              </a:lnSpc>
              <a:spcBef>
                <a:spcPts val="375"/>
              </a:spcBef>
              <a:buFont typeface="Courier New" panose="020B0604020202020204" pitchFamily="34" charset="0"/>
              <a:buChar char="o"/>
              <a:defRPr/>
            </a:pPr>
            <a:r>
              <a:rPr lang="en-US" sz="1499" b="1" dirty="0">
                <a:solidFill>
                  <a:srgbClr val="9E0000"/>
                </a:solidFill>
                <a:latin typeface="Inter" panose="02000503000000020004"/>
                <a:ea typeface="Open Sans"/>
                <a:cs typeface="Open Sans"/>
              </a:rPr>
              <a:t>Will set the stage for </a:t>
            </a:r>
            <a:r>
              <a:rPr lang="en-US" sz="1499" b="1" u="sng" dirty="0">
                <a:solidFill>
                  <a:srgbClr val="9E0000"/>
                </a:solidFill>
                <a:latin typeface="Inter" panose="02000503000000020004"/>
                <a:ea typeface="Open Sans"/>
                <a:cs typeface="Open Sans"/>
              </a:rPr>
              <a:t>future integrations</a:t>
            </a:r>
            <a:r>
              <a:rPr lang="en-US" sz="1499" b="1" dirty="0">
                <a:solidFill>
                  <a:srgbClr val="9E0000"/>
                </a:solidFill>
                <a:latin typeface="Inter" panose="02000503000000020004"/>
                <a:ea typeface="Open Sans"/>
                <a:cs typeface="Open Sans"/>
              </a:rPr>
              <a:t> </a:t>
            </a:r>
            <a:r>
              <a:rPr lang="en-US" sz="1499" b="1" i="1" dirty="0">
                <a:solidFill>
                  <a:srgbClr val="9E0000"/>
                </a:solidFill>
                <a:latin typeface="Inter" panose="02000503000000020004"/>
                <a:ea typeface="Open Sans"/>
                <a:cs typeface="Open Sans"/>
              </a:rPr>
              <a:t>from</a:t>
            </a:r>
            <a:r>
              <a:rPr lang="en-US" sz="1499" b="1" dirty="0">
                <a:solidFill>
                  <a:srgbClr val="9E0000"/>
                </a:solidFill>
                <a:latin typeface="Inter" panose="02000503000000020004"/>
                <a:ea typeface="Open Sans"/>
                <a:cs typeface="Open Sans"/>
              </a:rPr>
              <a:t> NERIS into other systems.</a:t>
            </a:r>
          </a:p>
          <a:p>
            <a:pPr marL="556370" lvl="1" indent="-213695" defTabSz="685800">
              <a:lnSpc>
                <a:spcPct val="120000"/>
              </a:lnSpc>
              <a:spcBef>
                <a:spcPts val="375"/>
              </a:spcBef>
              <a:buFont typeface="Courier New" panose="020B0604020202020204" pitchFamily="34" charset="0"/>
              <a:buChar char="o"/>
              <a:defRPr/>
            </a:pPr>
            <a:r>
              <a:rPr lang="en-US" sz="1499" b="1" dirty="0">
                <a:solidFill>
                  <a:srgbClr val="262F68"/>
                </a:solidFill>
                <a:latin typeface="Inter" panose="02000503000000020004"/>
                <a:ea typeface="Open Sans"/>
                <a:cs typeface="Open Sans"/>
              </a:rPr>
              <a:t>Eliminates the need for emailing and uploading of files for incident reporting.</a:t>
            </a:r>
          </a:p>
          <a:p>
            <a:pPr marL="556370" lvl="1" indent="-213695" defTabSz="685800">
              <a:lnSpc>
                <a:spcPct val="120000"/>
              </a:lnSpc>
              <a:spcBef>
                <a:spcPts val="375"/>
              </a:spcBef>
              <a:buFont typeface="Courier New" panose="020B0604020202020204" pitchFamily="34" charset="0"/>
              <a:buChar char="o"/>
              <a:defRPr/>
            </a:pPr>
            <a:r>
              <a:rPr lang="en-US" sz="1499" b="1" dirty="0">
                <a:solidFill>
                  <a:srgbClr val="262F68"/>
                </a:solidFill>
                <a:latin typeface="Inter" panose="02000503000000020004"/>
                <a:ea typeface="Open Sans"/>
                <a:cs typeface="Open Sans"/>
              </a:rPr>
              <a:t>Sets hard parameters on what data elements and information enter NERIS.</a:t>
            </a:r>
          </a:p>
        </p:txBody>
      </p:sp>
      <p:sp>
        <p:nvSpPr>
          <p:cNvPr id="15" name="Text Placeholder 3">
            <a:extLst>
              <a:ext uri="{FF2B5EF4-FFF2-40B4-BE49-F238E27FC236}">
                <a16:creationId xmlns:a16="http://schemas.microsoft.com/office/drawing/2014/main" id="{F6B37837-7C1C-87CD-AB49-E55D68C3029E}"/>
              </a:ext>
            </a:extLst>
          </p:cNvPr>
          <p:cNvSpPr txBox="1">
            <a:spLocks/>
          </p:cNvSpPr>
          <p:nvPr/>
        </p:nvSpPr>
        <p:spPr>
          <a:xfrm>
            <a:off x="341341" y="893390"/>
            <a:ext cx="7195385" cy="835247"/>
          </a:xfrm>
          <a:prstGeom prst="rect">
            <a:avLst/>
          </a:prstGeom>
        </p:spPr>
        <p:txBody>
          <a:bodyPr vert="horz" lIns="68516" tIns="34259" rIns="68516" bIns="34259"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685800">
              <a:lnSpc>
                <a:spcPct val="120000"/>
              </a:lnSpc>
              <a:spcBef>
                <a:spcPts val="750"/>
              </a:spcBef>
              <a:defRPr/>
            </a:pPr>
            <a:r>
              <a:rPr lang="en-US" sz="1499" dirty="0">
                <a:solidFill>
                  <a:srgbClr val="262F68"/>
                </a:solidFill>
                <a:latin typeface="Inter" panose="02000503000000020004"/>
                <a:ea typeface="Open Sans"/>
                <a:cs typeface="Open Sans"/>
              </a:rPr>
              <a:t>An </a:t>
            </a:r>
            <a:r>
              <a:rPr lang="en-US" sz="1499" b="1" dirty="0">
                <a:solidFill>
                  <a:srgbClr val="9A1E22"/>
                </a:solidFill>
                <a:latin typeface="Inter" panose="02000503000000020004"/>
                <a:ea typeface="Open Sans"/>
                <a:cs typeface="Open Sans"/>
              </a:rPr>
              <a:t>Application Programming Interface (API) </a:t>
            </a:r>
            <a:r>
              <a:rPr lang="en-US" sz="1499" dirty="0">
                <a:solidFill>
                  <a:srgbClr val="262F68"/>
                </a:solidFill>
                <a:latin typeface="Inter" panose="02000503000000020004"/>
                <a:ea typeface="Open Sans"/>
                <a:cs typeface="Open Sans"/>
              </a:rPr>
              <a:t>acts as the connection between software or systems that allows them to communicate with each other. </a:t>
            </a:r>
          </a:p>
        </p:txBody>
      </p:sp>
      <p:pic>
        <p:nvPicPr>
          <p:cNvPr id="16" name="Graphic 15" descr="Internet outline">
            <a:extLst>
              <a:ext uri="{FF2B5EF4-FFF2-40B4-BE49-F238E27FC236}">
                <a16:creationId xmlns:a16="http://schemas.microsoft.com/office/drawing/2014/main" id="{36F2B19E-755D-8310-9CF5-4DCFE869E3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152" y="3270203"/>
            <a:ext cx="1230993" cy="1237368"/>
          </a:xfrm>
          <a:prstGeom prst="rect">
            <a:avLst/>
          </a:prstGeom>
        </p:spPr>
      </p:pic>
      <p:pic>
        <p:nvPicPr>
          <p:cNvPr id="17" name="Graphic 16" descr="Database outline">
            <a:extLst>
              <a:ext uri="{FF2B5EF4-FFF2-40B4-BE49-F238E27FC236}">
                <a16:creationId xmlns:a16="http://schemas.microsoft.com/office/drawing/2014/main" id="{EA1CB623-993C-B37A-4427-85AAEF7534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94016" y="3477919"/>
            <a:ext cx="1016443" cy="967356"/>
          </a:xfrm>
          <a:prstGeom prst="rect">
            <a:avLst/>
          </a:prstGeom>
        </p:spPr>
      </p:pic>
      <p:sp>
        <p:nvSpPr>
          <p:cNvPr id="18" name="TextBox 17">
            <a:extLst>
              <a:ext uri="{FF2B5EF4-FFF2-40B4-BE49-F238E27FC236}">
                <a16:creationId xmlns:a16="http://schemas.microsoft.com/office/drawing/2014/main" id="{E438D50A-D502-C81E-2813-B72169AD6B21}"/>
              </a:ext>
            </a:extLst>
          </p:cNvPr>
          <p:cNvSpPr txBox="1"/>
          <p:nvPr/>
        </p:nvSpPr>
        <p:spPr>
          <a:xfrm>
            <a:off x="1105770" y="4403813"/>
            <a:ext cx="972226" cy="299909"/>
          </a:xfrm>
          <a:prstGeom prst="rect">
            <a:avLst/>
          </a:prstGeom>
          <a:noFill/>
        </p:spPr>
        <p:txBody>
          <a:bodyPr wrap="square" lIns="68534" tIns="34268" rIns="68534" bIns="34268" rtlCol="0" anchor="t">
            <a:spAutoFit/>
          </a:bodyPr>
          <a:lstStyle/>
          <a:p>
            <a:pPr defTabSz="914034">
              <a:defRPr/>
            </a:pPr>
            <a:r>
              <a:rPr lang="en-US" sz="1499" dirty="0">
                <a:solidFill>
                  <a:srgbClr val="262F68"/>
                </a:solidFill>
                <a:latin typeface="Open Sans"/>
                <a:ea typeface="Open Sans"/>
                <a:cs typeface="Open Sans"/>
              </a:rPr>
              <a:t>CLIENT</a:t>
            </a:r>
          </a:p>
        </p:txBody>
      </p:sp>
      <p:sp>
        <p:nvSpPr>
          <p:cNvPr id="19" name="TextBox 18">
            <a:extLst>
              <a:ext uri="{FF2B5EF4-FFF2-40B4-BE49-F238E27FC236}">
                <a16:creationId xmlns:a16="http://schemas.microsoft.com/office/drawing/2014/main" id="{101C35D1-79FF-E549-2B13-1AFE94C74B9C}"/>
              </a:ext>
            </a:extLst>
          </p:cNvPr>
          <p:cNvSpPr txBox="1"/>
          <p:nvPr/>
        </p:nvSpPr>
        <p:spPr>
          <a:xfrm>
            <a:off x="6917426" y="4482299"/>
            <a:ext cx="1026126" cy="323037"/>
          </a:xfrm>
          <a:prstGeom prst="rect">
            <a:avLst/>
          </a:prstGeom>
          <a:noFill/>
        </p:spPr>
        <p:txBody>
          <a:bodyPr wrap="square" rtlCol="0">
            <a:spAutoFit/>
          </a:bodyPr>
          <a:lstStyle/>
          <a:p>
            <a:pPr defTabSz="914034">
              <a:defRPr/>
            </a:pPr>
            <a:r>
              <a:rPr lang="en-US" sz="1499" dirty="0">
                <a:solidFill>
                  <a:srgbClr val="262F68"/>
                </a:solidFill>
                <a:latin typeface="Open Sans" pitchFamily="2" charset="0"/>
                <a:ea typeface="Open Sans" pitchFamily="2" charset="0"/>
                <a:cs typeface="Open Sans" pitchFamily="2" charset="0"/>
              </a:rPr>
              <a:t>SERVER</a:t>
            </a:r>
          </a:p>
        </p:txBody>
      </p:sp>
      <p:pic>
        <p:nvPicPr>
          <p:cNvPr id="20" name="Graphic 19" descr="Cloud outline">
            <a:extLst>
              <a:ext uri="{FF2B5EF4-FFF2-40B4-BE49-F238E27FC236}">
                <a16:creationId xmlns:a16="http://schemas.microsoft.com/office/drawing/2014/main" id="{5089685A-B6E7-4016-DC08-DC653890F6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7649" y="3356201"/>
            <a:ext cx="1316246" cy="1362395"/>
          </a:xfrm>
          <a:prstGeom prst="rect">
            <a:avLst/>
          </a:prstGeom>
        </p:spPr>
      </p:pic>
      <p:sp>
        <p:nvSpPr>
          <p:cNvPr id="22" name="TextBox 21">
            <a:extLst>
              <a:ext uri="{FF2B5EF4-FFF2-40B4-BE49-F238E27FC236}">
                <a16:creationId xmlns:a16="http://schemas.microsoft.com/office/drawing/2014/main" id="{27638E91-DAB7-E3C1-97EC-6385798014E2}"/>
              </a:ext>
            </a:extLst>
          </p:cNvPr>
          <p:cNvSpPr txBox="1"/>
          <p:nvPr/>
        </p:nvSpPr>
        <p:spPr>
          <a:xfrm>
            <a:off x="4123830" y="4408272"/>
            <a:ext cx="1082425" cy="553741"/>
          </a:xfrm>
          <a:prstGeom prst="rect">
            <a:avLst/>
          </a:prstGeom>
          <a:noFill/>
        </p:spPr>
        <p:txBody>
          <a:bodyPr wrap="square" rtlCol="0">
            <a:spAutoFit/>
          </a:bodyPr>
          <a:lstStyle/>
          <a:p>
            <a:pPr defTabSz="914034">
              <a:defRPr/>
            </a:pPr>
            <a:r>
              <a:rPr lang="en-US" sz="1499" dirty="0">
                <a:solidFill>
                  <a:srgbClr val="262F68"/>
                </a:solidFill>
                <a:latin typeface="Open Sans" pitchFamily="2" charset="0"/>
                <a:ea typeface="Open Sans" pitchFamily="2" charset="0"/>
                <a:cs typeface="Open Sans" pitchFamily="2" charset="0"/>
              </a:rPr>
              <a:t>NERIS API Gateway</a:t>
            </a:r>
            <a:endParaRPr lang="en-US" sz="2399" dirty="0">
              <a:solidFill>
                <a:srgbClr val="262F68"/>
              </a:solidFill>
              <a:latin typeface="Open Sans" pitchFamily="2" charset="0"/>
              <a:ea typeface="Open Sans" pitchFamily="2" charset="0"/>
              <a:cs typeface="Open Sans" pitchFamily="2" charset="0"/>
            </a:endParaRPr>
          </a:p>
        </p:txBody>
      </p:sp>
      <p:pic>
        <p:nvPicPr>
          <p:cNvPr id="23" name="Graphic 22" descr="Transfer with solid fill">
            <a:extLst>
              <a:ext uri="{FF2B5EF4-FFF2-40B4-BE49-F238E27FC236}">
                <a16:creationId xmlns:a16="http://schemas.microsoft.com/office/drawing/2014/main" id="{AFADBA84-2BC8-0D16-898E-80929F3EE4F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2887862" y="3778152"/>
            <a:ext cx="492245" cy="490356"/>
          </a:xfrm>
          <a:prstGeom prst="rect">
            <a:avLst/>
          </a:prstGeom>
        </p:spPr>
      </p:pic>
      <p:sp>
        <p:nvSpPr>
          <p:cNvPr id="24" name="TextBox 23">
            <a:extLst>
              <a:ext uri="{FF2B5EF4-FFF2-40B4-BE49-F238E27FC236}">
                <a16:creationId xmlns:a16="http://schemas.microsoft.com/office/drawing/2014/main" id="{5CFA3C40-AB0F-2608-1681-14F59FD315E1}"/>
              </a:ext>
            </a:extLst>
          </p:cNvPr>
          <p:cNvSpPr txBox="1"/>
          <p:nvPr/>
        </p:nvSpPr>
        <p:spPr>
          <a:xfrm>
            <a:off x="5587375" y="3330331"/>
            <a:ext cx="1070414" cy="507575"/>
          </a:xfrm>
          <a:prstGeom prst="rect">
            <a:avLst/>
          </a:prstGeom>
          <a:noFill/>
        </p:spPr>
        <p:txBody>
          <a:bodyPr wrap="square" rtlCol="0">
            <a:spAutoFit/>
          </a:bodyPr>
          <a:lstStyle/>
          <a:p>
            <a:pPr defTabSz="914034">
              <a:defRPr/>
            </a:pPr>
            <a:r>
              <a:rPr lang="en-US" sz="1349" dirty="0">
                <a:solidFill>
                  <a:srgbClr val="262F68"/>
                </a:solidFill>
                <a:latin typeface="Open Sans" pitchFamily="2" charset="0"/>
                <a:ea typeface="Open Sans" pitchFamily="2" charset="0"/>
                <a:cs typeface="Open Sans" pitchFamily="2" charset="0"/>
              </a:rPr>
              <a:t>HTTP Request</a:t>
            </a:r>
          </a:p>
        </p:txBody>
      </p:sp>
      <p:sp>
        <p:nvSpPr>
          <p:cNvPr id="25" name="TextBox 24">
            <a:extLst>
              <a:ext uri="{FF2B5EF4-FFF2-40B4-BE49-F238E27FC236}">
                <a16:creationId xmlns:a16="http://schemas.microsoft.com/office/drawing/2014/main" id="{E034BD35-9909-12B6-29D6-8D63F7C55654}"/>
              </a:ext>
            </a:extLst>
          </p:cNvPr>
          <p:cNvSpPr txBox="1"/>
          <p:nvPr/>
        </p:nvSpPr>
        <p:spPr>
          <a:xfrm>
            <a:off x="5585301" y="4326160"/>
            <a:ext cx="1178048" cy="507575"/>
          </a:xfrm>
          <a:prstGeom prst="rect">
            <a:avLst/>
          </a:prstGeom>
          <a:noFill/>
        </p:spPr>
        <p:txBody>
          <a:bodyPr wrap="square" rtlCol="0">
            <a:spAutoFit/>
          </a:bodyPr>
          <a:lstStyle/>
          <a:p>
            <a:pPr defTabSz="914034">
              <a:defRPr/>
            </a:pPr>
            <a:r>
              <a:rPr lang="en-US" sz="1349" dirty="0">
                <a:solidFill>
                  <a:srgbClr val="262F68"/>
                </a:solidFill>
                <a:latin typeface="Open Sans" pitchFamily="2" charset="0"/>
                <a:ea typeface="Open Sans" pitchFamily="2" charset="0"/>
                <a:cs typeface="Open Sans" pitchFamily="2" charset="0"/>
              </a:rPr>
              <a:t>HTTP Response</a:t>
            </a:r>
          </a:p>
        </p:txBody>
      </p:sp>
      <p:sp>
        <p:nvSpPr>
          <p:cNvPr id="26" name="TextBox 25">
            <a:extLst>
              <a:ext uri="{FF2B5EF4-FFF2-40B4-BE49-F238E27FC236}">
                <a16:creationId xmlns:a16="http://schemas.microsoft.com/office/drawing/2014/main" id="{B3F169CF-59C6-0B65-96E7-36258303CE6F}"/>
              </a:ext>
            </a:extLst>
          </p:cNvPr>
          <p:cNvSpPr txBox="1"/>
          <p:nvPr/>
        </p:nvSpPr>
        <p:spPr>
          <a:xfrm>
            <a:off x="2484357" y="3213725"/>
            <a:ext cx="1327939" cy="507575"/>
          </a:xfrm>
          <a:prstGeom prst="rect">
            <a:avLst/>
          </a:prstGeom>
          <a:noFill/>
        </p:spPr>
        <p:txBody>
          <a:bodyPr wrap="square" rtlCol="0">
            <a:spAutoFit/>
          </a:bodyPr>
          <a:lstStyle/>
          <a:p>
            <a:pPr algn="ctr" defTabSz="914034">
              <a:defRPr/>
            </a:pPr>
            <a:r>
              <a:rPr lang="en-US" sz="1349" dirty="0">
                <a:solidFill>
                  <a:srgbClr val="262F68"/>
                </a:solidFill>
                <a:latin typeface="Open Sans" panose="020B0606030504020204" pitchFamily="34" charset="0"/>
                <a:ea typeface="Open Sans" panose="020B0606030504020204" pitchFamily="34" charset="0"/>
                <a:cs typeface="Open Sans" panose="020B0606030504020204" pitchFamily="34" charset="0"/>
              </a:rPr>
              <a:t>Get, Put, </a:t>
            </a:r>
          </a:p>
          <a:p>
            <a:pPr algn="ctr" defTabSz="914034">
              <a:defRPr/>
            </a:pPr>
            <a:r>
              <a:rPr lang="en-US" sz="1349" dirty="0">
                <a:solidFill>
                  <a:srgbClr val="262F68"/>
                </a:solidFill>
                <a:latin typeface="Open Sans" panose="020B0606030504020204" pitchFamily="34" charset="0"/>
                <a:ea typeface="Open Sans" panose="020B0606030504020204" pitchFamily="34" charset="0"/>
                <a:cs typeface="Open Sans" panose="020B0606030504020204" pitchFamily="34" charset="0"/>
              </a:rPr>
              <a:t>Post, Delete</a:t>
            </a:r>
          </a:p>
        </p:txBody>
      </p:sp>
      <p:pic>
        <p:nvPicPr>
          <p:cNvPr id="27" name="Graphic 26" descr="Paper outline">
            <a:extLst>
              <a:ext uri="{FF2B5EF4-FFF2-40B4-BE49-F238E27FC236}">
                <a16:creationId xmlns:a16="http://schemas.microsoft.com/office/drawing/2014/main" id="{C3F86926-94F3-7DD5-AA64-E7A2CC21ED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07593" y="4333281"/>
            <a:ext cx="1336862" cy="600388"/>
          </a:xfrm>
          <a:prstGeom prst="rect">
            <a:avLst/>
          </a:prstGeom>
        </p:spPr>
      </p:pic>
      <p:sp>
        <p:nvSpPr>
          <p:cNvPr id="28" name="TextBox 27">
            <a:extLst>
              <a:ext uri="{FF2B5EF4-FFF2-40B4-BE49-F238E27FC236}">
                <a16:creationId xmlns:a16="http://schemas.microsoft.com/office/drawing/2014/main" id="{C132702F-5A95-B1CF-444A-00DE0B5A785D}"/>
              </a:ext>
            </a:extLst>
          </p:cNvPr>
          <p:cNvSpPr txBox="1"/>
          <p:nvPr/>
        </p:nvSpPr>
        <p:spPr>
          <a:xfrm>
            <a:off x="2469314" y="4567068"/>
            <a:ext cx="655607" cy="299954"/>
          </a:xfrm>
          <a:prstGeom prst="rect">
            <a:avLst/>
          </a:prstGeom>
          <a:noFill/>
        </p:spPr>
        <p:txBody>
          <a:bodyPr wrap="square" rtlCol="0">
            <a:spAutoFit/>
          </a:bodyPr>
          <a:lstStyle/>
          <a:p>
            <a:pPr defTabSz="914034">
              <a:defRPr/>
            </a:pPr>
            <a:r>
              <a:rPr lang="en-US" sz="1349" dirty="0">
                <a:solidFill>
                  <a:srgbClr val="262F68"/>
                </a:solidFill>
                <a:latin typeface="Open Sans" pitchFamily="2" charset="0"/>
                <a:ea typeface="Open Sans" pitchFamily="2" charset="0"/>
                <a:cs typeface="Open Sans" pitchFamily="2" charset="0"/>
              </a:rPr>
              <a:t>JSON</a:t>
            </a:r>
            <a:endParaRPr lang="en-US" sz="1499" dirty="0">
              <a:solidFill>
                <a:srgbClr val="262F68"/>
              </a:solidFill>
              <a:latin typeface="Open Sans" pitchFamily="2" charset="0"/>
              <a:ea typeface="Open Sans" pitchFamily="2" charset="0"/>
              <a:cs typeface="Open Sans" pitchFamily="2" charset="0"/>
            </a:endParaRPr>
          </a:p>
        </p:txBody>
      </p:sp>
      <p:sp>
        <p:nvSpPr>
          <p:cNvPr id="29" name="TextBox 28">
            <a:extLst>
              <a:ext uri="{FF2B5EF4-FFF2-40B4-BE49-F238E27FC236}">
                <a16:creationId xmlns:a16="http://schemas.microsoft.com/office/drawing/2014/main" id="{AC663481-A427-1DF5-0A96-8AF92DC994D6}"/>
              </a:ext>
            </a:extLst>
          </p:cNvPr>
          <p:cNvSpPr txBox="1"/>
          <p:nvPr/>
        </p:nvSpPr>
        <p:spPr>
          <a:xfrm>
            <a:off x="3124649" y="4450437"/>
            <a:ext cx="1241229" cy="507575"/>
          </a:xfrm>
          <a:prstGeom prst="rect">
            <a:avLst/>
          </a:prstGeom>
          <a:noFill/>
        </p:spPr>
        <p:txBody>
          <a:bodyPr wrap="square" rtlCol="0">
            <a:spAutoFit/>
          </a:bodyPr>
          <a:lstStyle/>
          <a:p>
            <a:pPr defTabSz="914034">
              <a:defRPr/>
            </a:pPr>
            <a:r>
              <a:rPr lang="en-US" sz="1349" dirty="0">
                <a:solidFill>
                  <a:srgbClr val="262F68"/>
                </a:solidFill>
                <a:latin typeface="Open Sans" pitchFamily="2" charset="0"/>
                <a:ea typeface="Open Sans" pitchFamily="2" charset="0"/>
                <a:cs typeface="Open Sans" pitchFamily="2" charset="0"/>
              </a:rPr>
              <a:t>Incident Payload</a:t>
            </a:r>
          </a:p>
        </p:txBody>
      </p:sp>
      <p:pic>
        <p:nvPicPr>
          <p:cNvPr id="30" name="Graphic 29" descr="Transfer with solid fill">
            <a:extLst>
              <a:ext uri="{FF2B5EF4-FFF2-40B4-BE49-F238E27FC236}">
                <a16:creationId xmlns:a16="http://schemas.microsoft.com/office/drawing/2014/main" id="{0B3F1673-AE94-CCC2-DD44-1DBC8E758B5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5679928" y="3778153"/>
            <a:ext cx="492245" cy="490356"/>
          </a:xfrm>
          <a:prstGeom prst="rect">
            <a:avLst/>
          </a:prstGeom>
        </p:spPr>
      </p:pic>
      <p:sp>
        <p:nvSpPr>
          <p:cNvPr id="32" name="Oval 31">
            <a:extLst>
              <a:ext uri="{FF2B5EF4-FFF2-40B4-BE49-F238E27FC236}">
                <a16:creationId xmlns:a16="http://schemas.microsoft.com/office/drawing/2014/main" id="{D203C896-D259-CB09-4A81-1A88587F7045}"/>
              </a:ext>
            </a:extLst>
          </p:cNvPr>
          <p:cNvSpPr/>
          <p:nvPr/>
        </p:nvSpPr>
        <p:spPr bwMode="auto">
          <a:xfrm>
            <a:off x="4226214" y="3651462"/>
            <a:ext cx="547073" cy="456486"/>
          </a:xfrm>
          <a:prstGeom prst="ellipse">
            <a:avLst/>
          </a:prstGeom>
          <a:solidFill>
            <a:schemeClr val="bg1"/>
          </a:solidFill>
          <a:ln w="19050">
            <a:solidFill>
              <a:srgbClr val="FFFFFF">
                <a:alpha val="41961"/>
              </a:srgbClr>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1" compatLnSpc="1">
            <a:prstTxWarp prst="textNoShape">
              <a:avLst/>
            </a:prstTxWarp>
            <a:noAutofit/>
          </a:bodyPr>
          <a:lstStyle/>
          <a:p>
            <a:pPr algn="ctr" defTabSz="914034" eaLnBrk="0" fontAlgn="base" hangingPunct="0">
              <a:spcBef>
                <a:spcPct val="0"/>
              </a:spcBef>
              <a:spcAft>
                <a:spcPct val="0"/>
              </a:spcAft>
              <a:defRPr/>
            </a:pPr>
            <a:endParaRPr lang="en-US" sz="1049" dirty="0">
              <a:solidFill>
                <a:prstClr val="white"/>
              </a:solidFill>
              <a:latin typeface="Calibri" panose="020F0502020204030204"/>
            </a:endParaRPr>
          </a:p>
        </p:txBody>
      </p:sp>
      <p:pic>
        <p:nvPicPr>
          <p:cNvPr id="33" name="Picture 32">
            <a:extLst>
              <a:ext uri="{FF2B5EF4-FFF2-40B4-BE49-F238E27FC236}">
                <a16:creationId xmlns:a16="http://schemas.microsoft.com/office/drawing/2014/main" id="{A84BC47A-2B1A-432A-E37A-88F98525E47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72541" y="3392279"/>
            <a:ext cx="500747" cy="795925"/>
          </a:xfrm>
          <a:prstGeom prst="rect">
            <a:avLst/>
          </a:prstGeom>
        </p:spPr>
      </p:pic>
    </p:spTree>
    <p:extLst>
      <p:ext uri="{BB962C8B-B14F-4D97-AF65-F5344CB8AC3E}">
        <p14:creationId xmlns:p14="http://schemas.microsoft.com/office/powerpoint/2010/main" val="1586627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7BCDB7-954F-14D5-1863-BA152A995C4F}"/>
              </a:ext>
            </a:extLst>
          </p:cNvPr>
          <p:cNvSpPr>
            <a:spLocks noGrp="1"/>
          </p:cNvSpPr>
          <p:nvPr>
            <p:ph type="title"/>
          </p:nvPr>
        </p:nvSpPr>
        <p:spPr>
          <a:xfrm>
            <a:off x="348343" y="276181"/>
            <a:ext cx="5245633" cy="805182"/>
          </a:xfrm>
        </p:spPr>
        <p:txBody>
          <a:bodyPr/>
          <a:lstStyle/>
          <a:p>
            <a:r>
              <a:rPr lang="en-US" dirty="0"/>
              <a:t>Onboarding </a:t>
            </a:r>
            <a:br>
              <a:rPr lang="en-US" dirty="0"/>
            </a:br>
            <a:r>
              <a:rPr lang="en-US" dirty="0"/>
              <a:t>Information</a:t>
            </a:r>
          </a:p>
        </p:txBody>
      </p:sp>
      <p:sp>
        <p:nvSpPr>
          <p:cNvPr id="8" name="Content Placeholder 7">
            <a:extLst>
              <a:ext uri="{FF2B5EF4-FFF2-40B4-BE49-F238E27FC236}">
                <a16:creationId xmlns:a16="http://schemas.microsoft.com/office/drawing/2014/main" id="{C76F2689-0F37-A994-06F4-029CE789B0EA}"/>
              </a:ext>
            </a:extLst>
          </p:cNvPr>
          <p:cNvSpPr>
            <a:spLocks noGrp="1"/>
          </p:cNvSpPr>
          <p:nvPr>
            <p:ph idx="13"/>
          </p:nvPr>
        </p:nvSpPr>
        <p:spPr>
          <a:xfrm>
            <a:off x="352205" y="1201224"/>
            <a:ext cx="3776042" cy="3584628"/>
          </a:xfrm>
        </p:spPr>
        <p:txBody>
          <a:bodyPr>
            <a:noAutofit/>
          </a:bodyPr>
          <a:lstStyle/>
          <a:p>
            <a:pPr>
              <a:lnSpc>
                <a:spcPct val="100000"/>
              </a:lnSpc>
            </a:pPr>
            <a:r>
              <a:rPr lang="en-US" sz="1400" dirty="0"/>
              <a:t>Department demographics </a:t>
            </a:r>
          </a:p>
          <a:p>
            <a:pPr>
              <a:lnSpc>
                <a:spcPct val="100000"/>
              </a:lnSpc>
            </a:pPr>
            <a:r>
              <a:rPr lang="en-US" sz="1400" dirty="0"/>
              <a:t>GIS boundaries of district and any other region sets </a:t>
            </a:r>
          </a:p>
          <a:p>
            <a:pPr>
              <a:lnSpc>
                <a:spcPct val="100000"/>
              </a:lnSpc>
            </a:pPr>
            <a:r>
              <a:rPr lang="en-US" sz="1400" dirty="0"/>
              <a:t>Station names and addresses</a:t>
            </a:r>
          </a:p>
          <a:p>
            <a:pPr>
              <a:lnSpc>
                <a:spcPct val="100000"/>
              </a:lnSpc>
            </a:pPr>
            <a:r>
              <a:rPr lang="en-US" sz="1400" dirty="0"/>
              <a:t>Unit and apparatus inventory</a:t>
            </a:r>
          </a:p>
          <a:p>
            <a:pPr lvl="1">
              <a:lnSpc>
                <a:spcPct val="100000"/>
              </a:lnSpc>
            </a:pPr>
            <a:r>
              <a:rPr lang="en-US" sz="1200" dirty="0"/>
              <a:t>CAD designations, unit types, and unit level staffing</a:t>
            </a:r>
          </a:p>
          <a:p>
            <a:pPr>
              <a:lnSpc>
                <a:spcPct val="100000"/>
              </a:lnSpc>
            </a:pPr>
            <a:r>
              <a:rPr lang="en-US" sz="1400" dirty="0"/>
              <a:t>Department services provided</a:t>
            </a:r>
          </a:p>
          <a:p>
            <a:pPr lvl="1">
              <a:lnSpc>
                <a:spcPct val="100000"/>
              </a:lnSpc>
            </a:pPr>
            <a:r>
              <a:rPr lang="en-US" sz="1200" dirty="0"/>
              <a:t>Fire, EMS, investigative, CRR, etc.</a:t>
            </a:r>
          </a:p>
          <a:p>
            <a:pPr>
              <a:lnSpc>
                <a:spcPct val="100000"/>
              </a:lnSpc>
            </a:pPr>
            <a:r>
              <a:rPr lang="en-US" sz="1400" dirty="0"/>
              <a:t>Department relationship information</a:t>
            </a:r>
          </a:p>
          <a:p>
            <a:pPr lvl="1">
              <a:lnSpc>
                <a:spcPct val="100000"/>
              </a:lnSpc>
            </a:pPr>
            <a:r>
              <a:rPr lang="en-US" sz="1200" dirty="0"/>
              <a:t>Memberships and mutual/automatic/contract agreements</a:t>
            </a:r>
          </a:p>
          <a:p>
            <a:pPr>
              <a:lnSpc>
                <a:spcPct val="100000"/>
              </a:lnSpc>
            </a:pPr>
            <a:endParaRPr lang="en-US" sz="1300" dirty="0"/>
          </a:p>
          <a:p>
            <a:pPr>
              <a:lnSpc>
                <a:spcPct val="100000"/>
              </a:lnSpc>
            </a:pPr>
            <a:endParaRPr lang="en-US" sz="1300" dirty="0"/>
          </a:p>
        </p:txBody>
      </p:sp>
      <p:pic>
        <p:nvPicPr>
          <p:cNvPr id="9" name="Google Shape;732;p78">
            <a:extLst>
              <a:ext uri="{FF2B5EF4-FFF2-40B4-BE49-F238E27FC236}">
                <a16:creationId xmlns:a16="http://schemas.microsoft.com/office/drawing/2014/main" id="{748C72B3-D0F3-85C5-D42E-826468EC1FC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l="14094" t="6854" r="23355" b="9321"/>
          <a:stretch/>
        </p:blipFill>
        <p:spPr>
          <a:xfrm>
            <a:off x="4464425" y="316374"/>
            <a:ext cx="4331232" cy="3869509"/>
          </a:xfrm>
          <a:prstGeom prst="roundRect">
            <a:avLst>
              <a:gd name="adj" fmla="val 3810"/>
            </a:avLst>
          </a:prstGeom>
          <a:noFill/>
          <a:ln>
            <a:noFill/>
          </a:ln>
        </p:spPr>
      </p:pic>
      <p:sp>
        <p:nvSpPr>
          <p:cNvPr id="2" name="Google Shape;455;p67">
            <a:extLst>
              <a:ext uri="{FF2B5EF4-FFF2-40B4-BE49-F238E27FC236}">
                <a16:creationId xmlns:a16="http://schemas.microsoft.com/office/drawing/2014/main" id="{0D221725-AF93-50D3-3DE5-85499353846A}"/>
              </a:ext>
            </a:extLst>
          </p:cNvPr>
          <p:cNvSpPr txBox="1"/>
          <p:nvPr/>
        </p:nvSpPr>
        <p:spPr>
          <a:xfrm>
            <a:off x="4571999" y="4265551"/>
            <a:ext cx="1232862" cy="2328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1000"/>
              <a:buFont typeface="Open Sans"/>
              <a:buNone/>
            </a:pPr>
            <a:r>
              <a:rPr lang="en-US" sz="700" b="0" u="none" strike="noStrike" cap="none" dirty="0">
                <a:solidFill>
                  <a:schemeClr val="bg1"/>
                </a:solidFill>
                <a:latin typeface="Inter" panose="02000503000000020004" pitchFamily="2" charset="0"/>
                <a:ea typeface="Inter" panose="02000503000000020004" pitchFamily="2" charset="0"/>
                <a:cs typeface="Open Sans"/>
                <a:sym typeface="Open Sans"/>
              </a:rPr>
              <a:t>Photo: NYFD</a:t>
            </a:r>
            <a:endParaRPr sz="700" b="0" u="none" strike="noStrike" cap="none" dirty="0">
              <a:solidFill>
                <a:schemeClr val="bg1"/>
              </a:solidFill>
              <a:latin typeface="Inter" panose="02000503000000020004" pitchFamily="2" charset="0"/>
              <a:ea typeface="Inter" panose="02000503000000020004" pitchFamily="2" charset="0"/>
              <a:cs typeface="Open Sans"/>
              <a:sym typeface="Open Sans"/>
            </a:endParaRPr>
          </a:p>
        </p:txBody>
      </p:sp>
    </p:spTree>
    <p:extLst>
      <p:ext uri="{BB962C8B-B14F-4D97-AF65-F5344CB8AC3E}">
        <p14:creationId xmlns:p14="http://schemas.microsoft.com/office/powerpoint/2010/main" val="3340602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7BCDB7-954F-14D5-1863-BA152A995C4F}"/>
              </a:ext>
            </a:extLst>
          </p:cNvPr>
          <p:cNvSpPr>
            <a:spLocks noGrp="1"/>
          </p:cNvSpPr>
          <p:nvPr>
            <p:ph type="title"/>
          </p:nvPr>
        </p:nvSpPr>
        <p:spPr>
          <a:xfrm>
            <a:off x="352204" y="316374"/>
            <a:ext cx="4036916" cy="701970"/>
          </a:xfrm>
        </p:spPr>
        <p:txBody>
          <a:bodyPr/>
          <a:lstStyle/>
          <a:p>
            <a:r>
              <a:rPr lang="en-US" dirty="0">
                <a:solidFill>
                  <a:schemeClr val="bg1"/>
                </a:solidFill>
              </a:rPr>
              <a:t>NERIS Ready: </a:t>
            </a:r>
            <a:r>
              <a:rPr lang="en-US" dirty="0"/>
              <a:t>2025</a:t>
            </a:r>
          </a:p>
        </p:txBody>
      </p:sp>
      <p:sp>
        <p:nvSpPr>
          <p:cNvPr id="13" name="Rounded Rectangle 12">
            <a:extLst>
              <a:ext uri="{FF2B5EF4-FFF2-40B4-BE49-F238E27FC236}">
                <a16:creationId xmlns:a16="http://schemas.microsoft.com/office/drawing/2014/main" id="{2268B4B8-AAC2-D0EB-846C-E882AE0F663F}"/>
              </a:ext>
            </a:extLst>
          </p:cNvPr>
          <p:cNvSpPr/>
          <p:nvPr/>
        </p:nvSpPr>
        <p:spPr>
          <a:xfrm>
            <a:off x="352204" y="969343"/>
            <a:ext cx="8439592" cy="1055400"/>
          </a:xfrm>
          <a:prstGeom prst="roundRect">
            <a:avLst>
              <a:gd name="adj" fmla="val 1819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7">
            <a:extLst>
              <a:ext uri="{FF2B5EF4-FFF2-40B4-BE49-F238E27FC236}">
                <a16:creationId xmlns:a16="http://schemas.microsoft.com/office/drawing/2014/main" id="{56FA74EC-CA7F-AB66-C176-D98B3EECBC0F}"/>
              </a:ext>
            </a:extLst>
          </p:cNvPr>
          <p:cNvSpPr txBox="1">
            <a:spLocks/>
          </p:cNvSpPr>
          <p:nvPr/>
        </p:nvSpPr>
        <p:spPr>
          <a:xfrm>
            <a:off x="4334279" y="1084218"/>
            <a:ext cx="4104583" cy="814709"/>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1100" dirty="0"/>
              <a:t>Establish a primary person of contact </a:t>
            </a:r>
          </a:p>
        </p:txBody>
      </p:sp>
      <p:sp>
        <p:nvSpPr>
          <p:cNvPr id="27" name="Rounded Rectangle 26">
            <a:extLst>
              <a:ext uri="{FF2B5EF4-FFF2-40B4-BE49-F238E27FC236}">
                <a16:creationId xmlns:a16="http://schemas.microsoft.com/office/drawing/2014/main" id="{D6D9C4A3-9876-904F-93AE-6DA7A5A91510}"/>
              </a:ext>
            </a:extLst>
          </p:cNvPr>
          <p:cNvSpPr/>
          <p:nvPr/>
        </p:nvSpPr>
        <p:spPr>
          <a:xfrm>
            <a:off x="352204" y="2092748"/>
            <a:ext cx="8439592" cy="1055400"/>
          </a:xfrm>
          <a:prstGeom prst="roundRect">
            <a:avLst>
              <a:gd name="adj" fmla="val 1819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7">
            <a:extLst>
              <a:ext uri="{FF2B5EF4-FFF2-40B4-BE49-F238E27FC236}">
                <a16:creationId xmlns:a16="http://schemas.microsoft.com/office/drawing/2014/main" id="{B6BC4AEB-6544-1DF7-4924-617B4ECF2B07}"/>
              </a:ext>
            </a:extLst>
          </p:cNvPr>
          <p:cNvSpPr txBox="1">
            <a:spLocks/>
          </p:cNvSpPr>
          <p:nvPr/>
        </p:nvSpPr>
        <p:spPr>
          <a:xfrm>
            <a:off x="4334279" y="2207623"/>
            <a:ext cx="4252399" cy="814709"/>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1100" dirty="0"/>
              <a:t>Obtain boundary and response area GIS layers</a:t>
            </a:r>
          </a:p>
          <a:p>
            <a:pPr>
              <a:lnSpc>
                <a:spcPct val="100000"/>
              </a:lnSpc>
            </a:pPr>
            <a:r>
              <a:rPr lang="en-US" sz="1100" dirty="0"/>
              <a:t>Detailed information you’ll need includes unit information, station addresses, minimum staffing and department attributes like ISO rating, accreditation status, etc.</a:t>
            </a:r>
          </a:p>
        </p:txBody>
      </p:sp>
      <p:sp>
        <p:nvSpPr>
          <p:cNvPr id="29" name="Rounded Rectangle 28">
            <a:extLst>
              <a:ext uri="{FF2B5EF4-FFF2-40B4-BE49-F238E27FC236}">
                <a16:creationId xmlns:a16="http://schemas.microsoft.com/office/drawing/2014/main" id="{8FA6EB65-5AF0-2C06-6DD4-C507359493FE}"/>
              </a:ext>
            </a:extLst>
          </p:cNvPr>
          <p:cNvSpPr/>
          <p:nvPr/>
        </p:nvSpPr>
        <p:spPr>
          <a:xfrm>
            <a:off x="352204" y="3216153"/>
            <a:ext cx="8439592" cy="1055400"/>
          </a:xfrm>
          <a:prstGeom prst="roundRect">
            <a:avLst>
              <a:gd name="adj" fmla="val 1819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7">
            <a:extLst>
              <a:ext uri="{FF2B5EF4-FFF2-40B4-BE49-F238E27FC236}">
                <a16:creationId xmlns:a16="http://schemas.microsoft.com/office/drawing/2014/main" id="{BF78E46F-4FD6-01E1-6775-D28A6D73077C}"/>
              </a:ext>
            </a:extLst>
          </p:cNvPr>
          <p:cNvSpPr txBox="1">
            <a:spLocks/>
          </p:cNvSpPr>
          <p:nvPr/>
        </p:nvSpPr>
        <p:spPr>
          <a:xfrm>
            <a:off x="4334278" y="3331028"/>
            <a:ext cx="4252385" cy="814709"/>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1100" dirty="0"/>
              <a:t>Begin to push training materials about NERIS and the importance of data inputs to your members</a:t>
            </a:r>
          </a:p>
          <a:p>
            <a:pPr>
              <a:lnSpc>
                <a:spcPct val="100000"/>
              </a:lnSpc>
            </a:pPr>
            <a:r>
              <a:rPr lang="en-US" sz="1100" dirty="0"/>
              <a:t>Share information about NERIS with neighboring agencies</a:t>
            </a:r>
          </a:p>
        </p:txBody>
      </p:sp>
      <p:sp>
        <p:nvSpPr>
          <p:cNvPr id="31" name="Rounded Rectangle 30">
            <a:extLst>
              <a:ext uri="{FF2B5EF4-FFF2-40B4-BE49-F238E27FC236}">
                <a16:creationId xmlns:a16="http://schemas.microsoft.com/office/drawing/2014/main" id="{272A1D02-F257-1036-A4FB-6D9CB537A308}"/>
              </a:ext>
            </a:extLst>
          </p:cNvPr>
          <p:cNvSpPr/>
          <p:nvPr/>
        </p:nvSpPr>
        <p:spPr>
          <a:xfrm>
            <a:off x="517669" y="1108451"/>
            <a:ext cx="775556" cy="777184"/>
          </a:xfrm>
          <a:prstGeom prst="roundRect">
            <a:avLst>
              <a:gd name="adj" fmla="val 18196"/>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915CB8EB-1F69-2B35-C979-1A3B7D6C5E0C}"/>
              </a:ext>
            </a:extLst>
          </p:cNvPr>
          <p:cNvSpPr/>
          <p:nvPr/>
        </p:nvSpPr>
        <p:spPr>
          <a:xfrm>
            <a:off x="517669" y="2226385"/>
            <a:ext cx="775556" cy="777184"/>
          </a:xfrm>
          <a:prstGeom prst="roundRect">
            <a:avLst>
              <a:gd name="adj" fmla="val 18196"/>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4FF4A51A-9485-47CA-FA3B-569C32E25D58}"/>
              </a:ext>
            </a:extLst>
          </p:cNvPr>
          <p:cNvSpPr/>
          <p:nvPr/>
        </p:nvSpPr>
        <p:spPr>
          <a:xfrm>
            <a:off x="517669" y="3349790"/>
            <a:ext cx="775556" cy="777184"/>
          </a:xfrm>
          <a:prstGeom prst="roundRect">
            <a:avLst>
              <a:gd name="adj" fmla="val 18196"/>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Google Shape;487;p68">
            <a:extLst>
              <a:ext uri="{FF2B5EF4-FFF2-40B4-BE49-F238E27FC236}">
                <a16:creationId xmlns:a16="http://schemas.microsoft.com/office/drawing/2014/main" id="{61FC5AA9-57A3-1E17-2C45-96A0F94AD68A}"/>
              </a:ext>
            </a:extLst>
          </p:cNvPr>
          <p:cNvSpPr txBox="1"/>
          <p:nvPr/>
        </p:nvSpPr>
        <p:spPr>
          <a:xfrm>
            <a:off x="1516692" y="969343"/>
            <a:ext cx="1666161" cy="1055400"/>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sz="1600" b="1" dirty="0">
                <a:solidFill>
                  <a:schemeClr val="bg1"/>
                </a:solidFill>
                <a:latin typeface="Inter" panose="02000503000000020004" pitchFamily="2" charset="0"/>
                <a:ea typeface="Inter" panose="02000503000000020004" pitchFamily="2" charset="0"/>
                <a:sym typeface="Open Sans"/>
              </a:rPr>
              <a:t>Project </a:t>
            </a:r>
            <a:br>
              <a:rPr lang="en-US" sz="1600" b="1" dirty="0">
                <a:solidFill>
                  <a:schemeClr val="bg1"/>
                </a:solidFill>
                <a:latin typeface="Inter" panose="02000503000000020004" pitchFamily="2" charset="0"/>
                <a:ea typeface="Inter" panose="02000503000000020004" pitchFamily="2" charset="0"/>
                <a:sym typeface="Open Sans"/>
              </a:rPr>
            </a:br>
            <a:r>
              <a:rPr lang="en-US" sz="1600" b="1" dirty="0">
                <a:solidFill>
                  <a:schemeClr val="bg1"/>
                </a:solidFill>
                <a:latin typeface="Inter" panose="02000503000000020004" pitchFamily="2" charset="0"/>
                <a:ea typeface="Inter" panose="02000503000000020004" pitchFamily="2" charset="0"/>
                <a:sym typeface="Open Sans"/>
              </a:rPr>
              <a:t>Manager </a:t>
            </a:r>
          </a:p>
        </p:txBody>
      </p:sp>
      <p:cxnSp>
        <p:nvCxnSpPr>
          <p:cNvPr id="35" name="Straight Connector 34">
            <a:extLst>
              <a:ext uri="{FF2B5EF4-FFF2-40B4-BE49-F238E27FC236}">
                <a16:creationId xmlns:a16="http://schemas.microsoft.com/office/drawing/2014/main" id="{3ACC61EC-96DF-C414-11D6-930DBA4A6F0D}"/>
              </a:ext>
            </a:extLst>
          </p:cNvPr>
          <p:cNvCxnSpPr>
            <a:cxnSpLocks/>
          </p:cNvCxnSpPr>
          <p:nvPr/>
        </p:nvCxnSpPr>
        <p:spPr>
          <a:xfrm flipV="1">
            <a:off x="3153645" y="1108451"/>
            <a:ext cx="0" cy="790476"/>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8F2D3ED-FE09-CA28-9BC4-3F9BC77D0D03}"/>
              </a:ext>
            </a:extLst>
          </p:cNvPr>
          <p:cNvCxnSpPr>
            <a:cxnSpLocks/>
          </p:cNvCxnSpPr>
          <p:nvPr/>
        </p:nvCxnSpPr>
        <p:spPr>
          <a:xfrm flipV="1">
            <a:off x="3153645" y="2231857"/>
            <a:ext cx="0" cy="790476"/>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764ACA0-D313-CE20-98E6-81FA469E0D0F}"/>
              </a:ext>
            </a:extLst>
          </p:cNvPr>
          <p:cNvCxnSpPr>
            <a:cxnSpLocks/>
          </p:cNvCxnSpPr>
          <p:nvPr/>
        </p:nvCxnSpPr>
        <p:spPr>
          <a:xfrm flipV="1">
            <a:off x="3153645" y="3342200"/>
            <a:ext cx="0" cy="790476"/>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sp>
        <p:nvSpPr>
          <p:cNvPr id="39" name="Google Shape;487;p68">
            <a:extLst>
              <a:ext uri="{FF2B5EF4-FFF2-40B4-BE49-F238E27FC236}">
                <a16:creationId xmlns:a16="http://schemas.microsoft.com/office/drawing/2014/main" id="{F8C579F7-482C-5662-26B3-B85AF7889D39}"/>
              </a:ext>
            </a:extLst>
          </p:cNvPr>
          <p:cNvSpPr txBox="1"/>
          <p:nvPr/>
        </p:nvSpPr>
        <p:spPr>
          <a:xfrm>
            <a:off x="1516692" y="2092748"/>
            <a:ext cx="1666161" cy="1055400"/>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sz="1600" b="1" dirty="0">
                <a:solidFill>
                  <a:schemeClr val="bg1"/>
                </a:solidFill>
                <a:latin typeface="Inter" panose="02000503000000020004" pitchFamily="2" charset="0"/>
                <a:ea typeface="Inter" panose="02000503000000020004" pitchFamily="2" charset="0"/>
                <a:sym typeface="Open Sans"/>
              </a:rPr>
              <a:t>Department</a:t>
            </a:r>
            <a:br>
              <a:rPr lang="en-US" sz="1600" b="1" dirty="0">
                <a:solidFill>
                  <a:schemeClr val="bg1"/>
                </a:solidFill>
                <a:latin typeface="Inter" panose="02000503000000020004" pitchFamily="2" charset="0"/>
                <a:ea typeface="Inter" panose="02000503000000020004" pitchFamily="2" charset="0"/>
                <a:sym typeface="Open Sans"/>
              </a:rPr>
            </a:br>
            <a:r>
              <a:rPr lang="en-US" sz="1600" b="1" dirty="0">
                <a:solidFill>
                  <a:schemeClr val="bg1"/>
                </a:solidFill>
                <a:latin typeface="Inter" panose="02000503000000020004" pitchFamily="2" charset="0"/>
                <a:ea typeface="Inter" panose="02000503000000020004" pitchFamily="2" charset="0"/>
                <a:sym typeface="Open Sans"/>
              </a:rPr>
              <a:t>Details &amp; GIS </a:t>
            </a:r>
          </a:p>
        </p:txBody>
      </p:sp>
      <p:sp>
        <p:nvSpPr>
          <p:cNvPr id="40" name="Google Shape;487;p68">
            <a:extLst>
              <a:ext uri="{FF2B5EF4-FFF2-40B4-BE49-F238E27FC236}">
                <a16:creationId xmlns:a16="http://schemas.microsoft.com/office/drawing/2014/main" id="{A2405174-8276-71AD-0EA5-E67C9EC6BDCB}"/>
              </a:ext>
            </a:extLst>
          </p:cNvPr>
          <p:cNvSpPr txBox="1"/>
          <p:nvPr/>
        </p:nvSpPr>
        <p:spPr>
          <a:xfrm>
            <a:off x="1516692" y="3203090"/>
            <a:ext cx="1666161" cy="1055400"/>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sz="1600" b="1" dirty="0">
                <a:solidFill>
                  <a:schemeClr val="bg1"/>
                </a:solidFill>
                <a:latin typeface="Inter" panose="02000503000000020004" pitchFamily="2" charset="0"/>
                <a:ea typeface="Inter" panose="02000503000000020004" pitchFamily="2" charset="0"/>
                <a:sym typeface="Open Sans"/>
              </a:rPr>
              <a:t>Training, Orientation, </a:t>
            </a:r>
            <a:br>
              <a:rPr lang="en-US" sz="1600" b="1" dirty="0">
                <a:solidFill>
                  <a:schemeClr val="bg1"/>
                </a:solidFill>
                <a:latin typeface="Inter" panose="02000503000000020004" pitchFamily="2" charset="0"/>
                <a:ea typeface="Inter" panose="02000503000000020004" pitchFamily="2" charset="0"/>
                <a:sym typeface="Open Sans"/>
              </a:rPr>
            </a:br>
            <a:r>
              <a:rPr lang="en-US" sz="1600" b="1" dirty="0">
                <a:solidFill>
                  <a:schemeClr val="bg1"/>
                </a:solidFill>
                <a:latin typeface="Inter" panose="02000503000000020004" pitchFamily="2" charset="0"/>
                <a:ea typeface="Inter" panose="02000503000000020004" pitchFamily="2" charset="0"/>
                <a:sym typeface="Open Sans"/>
              </a:rPr>
              <a:t>&amp; Awareness</a:t>
            </a:r>
          </a:p>
        </p:txBody>
      </p:sp>
      <p:pic>
        <p:nvPicPr>
          <p:cNvPr id="43" name="Graphic 42">
            <a:extLst>
              <a:ext uri="{FF2B5EF4-FFF2-40B4-BE49-F238E27FC236}">
                <a16:creationId xmlns:a16="http://schemas.microsoft.com/office/drawing/2014/main" id="{BB7DF1E8-6F7F-BA56-1893-13D907821127}"/>
              </a:ext>
            </a:extLst>
          </p:cNvPr>
          <p:cNvPicPr>
            <a:picLocks noChangeAspect="1"/>
          </p:cNvPicPr>
          <p:nvPr/>
        </p:nvPicPr>
        <p:blipFill>
          <a:blip r:embed="rId3">
            <a:extLst>
              <a:ext uri="{96DAC541-7B7A-43D3-8B79-37D633B846F1}">
                <asvg:svgBlip xmlns:asvg="http://schemas.microsoft.com/office/drawing/2016/SVG/main" r:embed="rId4"/>
              </a:ext>
            </a:extLst>
          </a:blip>
          <a:srcRect l="11679" t="16508" r="33013" b="16699"/>
          <a:stretch/>
        </p:blipFill>
        <p:spPr>
          <a:xfrm>
            <a:off x="589372" y="1191170"/>
            <a:ext cx="632924" cy="594496"/>
          </a:xfrm>
          <a:prstGeom prst="rect">
            <a:avLst/>
          </a:prstGeom>
        </p:spPr>
      </p:pic>
      <p:pic>
        <p:nvPicPr>
          <p:cNvPr id="45" name="Graphic 44">
            <a:extLst>
              <a:ext uri="{FF2B5EF4-FFF2-40B4-BE49-F238E27FC236}">
                <a16:creationId xmlns:a16="http://schemas.microsoft.com/office/drawing/2014/main" id="{0E01ADBC-62F2-8F5C-BFA6-08BF31966391}"/>
              </a:ext>
            </a:extLst>
          </p:cNvPr>
          <p:cNvPicPr>
            <a:picLocks noChangeAspect="1"/>
          </p:cNvPicPr>
          <p:nvPr/>
        </p:nvPicPr>
        <p:blipFill>
          <a:blip r:embed="rId3">
            <a:extLst>
              <a:ext uri="{96DAC541-7B7A-43D3-8B79-37D633B846F1}">
                <asvg:svgBlip xmlns:asvg="http://schemas.microsoft.com/office/drawing/2016/SVG/main" r:embed="rId4"/>
              </a:ext>
            </a:extLst>
          </a:blip>
          <a:srcRect l="11679" t="16508" r="33013" b="16699"/>
          <a:stretch/>
        </p:blipFill>
        <p:spPr>
          <a:xfrm>
            <a:off x="589372" y="2314575"/>
            <a:ext cx="632924" cy="594496"/>
          </a:xfrm>
          <a:prstGeom prst="rect">
            <a:avLst/>
          </a:prstGeom>
        </p:spPr>
      </p:pic>
      <p:pic>
        <p:nvPicPr>
          <p:cNvPr id="47" name="Graphic 46">
            <a:extLst>
              <a:ext uri="{FF2B5EF4-FFF2-40B4-BE49-F238E27FC236}">
                <a16:creationId xmlns:a16="http://schemas.microsoft.com/office/drawing/2014/main" id="{E778B326-BF84-28E2-C2DD-423E037680B8}"/>
              </a:ext>
            </a:extLst>
          </p:cNvPr>
          <p:cNvPicPr>
            <a:picLocks noChangeAspect="1"/>
          </p:cNvPicPr>
          <p:nvPr/>
        </p:nvPicPr>
        <p:blipFill>
          <a:blip r:embed="rId3">
            <a:extLst>
              <a:ext uri="{96DAC541-7B7A-43D3-8B79-37D633B846F1}">
                <asvg:svgBlip xmlns:asvg="http://schemas.microsoft.com/office/drawing/2016/SVG/main" r:embed="rId4"/>
              </a:ext>
            </a:extLst>
          </a:blip>
          <a:srcRect l="11679" t="16508" r="33013" b="16699"/>
          <a:stretch/>
        </p:blipFill>
        <p:spPr>
          <a:xfrm>
            <a:off x="589372" y="3437980"/>
            <a:ext cx="632924" cy="594496"/>
          </a:xfrm>
          <a:prstGeom prst="rect">
            <a:avLst/>
          </a:prstGeom>
        </p:spPr>
      </p:pic>
      <p:pic>
        <p:nvPicPr>
          <p:cNvPr id="51" name="Graphic 50">
            <a:extLst>
              <a:ext uri="{FF2B5EF4-FFF2-40B4-BE49-F238E27FC236}">
                <a16:creationId xmlns:a16="http://schemas.microsoft.com/office/drawing/2014/main" id="{18654586-CB27-65D5-2CFB-4E3D3C4E6A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4737" y="1165762"/>
            <a:ext cx="715074" cy="719873"/>
          </a:xfrm>
          <a:prstGeom prst="rect">
            <a:avLst/>
          </a:prstGeom>
        </p:spPr>
      </p:pic>
      <p:pic>
        <p:nvPicPr>
          <p:cNvPr id="53" name="Graphic 52">
            <a:extLst>
              <a:ext uri="{FF2B5EF4-FFF2-40B4-BE49-F238E27FC236}">
                <a16:creationId xmlns:a16="http://schemas.microsoft.com/office/drawing/2014/main" id="{FA59E7C7-46DD-C3CB-F3A0-29C9F74976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57789" y="2217982"/>
            <a:ext cx="648970" cy="787681"/>
          </a:xfrm>
          <a:prstGeom prst="rect">
            <a:avLst/>
          </a:prstGeom>
        </p:spPr>
      </p:pic>
      <p:pic>
        <p:nvPicPr>
          <p:cNvPr id="55" name="Graphic 54">
            <a:extLst>
              <a:ext uri="{FF2B5EF4-FFF2-40B4-BE49-F238E27FC236}">
                <a16:creationId xmlns:a16="http://schemas.microsoft.com/office/drawing/2014/main" id="{42F888DC-646E-9559-C0F7-76241F332D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26039" y="3390748"/>
            <a:ext cx="712470" cy="641728"/>
          </a:xfrm>
          <a:prstGeom prst="rect">
            <a:avLst/>
          </a:prstGeom>
        </p:spPr>
      </p:pic>
    </p:spTree>
    <p:extLst>
      <p:ext uri="{BB962C8B-B14F-4D97-AF65-F5344CB8AC3E}">
        <p14:creationId xmlns:p14="http://schemas.microsoft.com/office/powerpoint/2010/main" val="3450674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AI-generated content may be incorrect.">
            <a:extLst>
              <a:ext uri="{FF2B5EF4-FFF2-40B4-BE49-F238E27FC236}">
                <a16:creationId xmlns:a16="http://schemas.microsoft.com/office/drawing/2014/main" id="{6A4FEE24-E07F-14D1-FAF8-4BF12F375BD6}"/>
              </a:ext>
            </a:extLst>
          </p:cNvPr>
          <p:cNvPicPr>
            <a:picLocks noChangeAspect="1"/>
          </p:cNvPicPr>
          <p:nvPr/>
        </p:nvPicPr>
        <p:blipFill>
          <a:blip r:embed="rId3"/>
          <a:srcRect t="4440" r="76933" b="4810"/>
          <a:stretch/>
        </p:blipFill>
        <p:spPr>
          <a:xfrm>
            <a:off x="171449" y="1452281"/>
            <a:ext cx="1859057" cy="3532513"/>
          </a:xfrm>
          <a:prstGeom prst="rect">
            <a:avLst/>
          </a:prstGeom>
        </p:spPr>
      </p:pic>
      <p:sp>
        <p:nvSpPr>
          <p:cNvPr id="8" name="Title 13">
            <a:extLst>
              <a:ext uri="{FF2B5EF4-FFF2-40B4-BE49-F238E27FC236}">
                <a16:creationId xmlns:a16="http://schemas.microsoft.com/office/drawing/2014/main" id="{6B7DBE2E-4600-1934-2181-9EE36F17ECE3}"/>
              </a:ext>
            </a:extLst>
          </p:cNvPr>
          <p:cNvSpPr>
            <a:spLocks noGrp="1"/>
          </p:cNvSpPr>
          <p:nvPr>
            <p:ph type="title"/>
          </p:nvPr>
        </p:nvSpPr>
        <p:spPr>
          <a:xfrm>
            <a:off x="352203" y="208798"/>
            <a:ext cx="8482121" cy="672454"/>
          </a:xfrm>
        </p:spPr>
        <p:txBody>
          <a:bodyPr/>
          <a:lstStyle/>
          <a:p>
            <a:r>
              <a:rPr lang="en-US" sz="1400" b="0" dirty="0"/>
              <a:t>2025</a:t>
            </a:r>
            <a:br>
              <a:rPr lang="en-US" dirty="0"/>
            </a:br>
            <a:r>
              <a:rPr lang="en-US" dirty="0"/>
              <a:t>Onboarding Schedule</a:t>
            </a:r>
          </a:p>
        </p:txBody>
      </p:sp>
      <p:pic>
        <p:nvPicPr>
          <p:cNvPr id="9" name="Picture 8" descr="A map of the united states&#10;&#10;AI-generated content may be incorrect.">
            <a:extLst>
              <a:ext uri="{FF2B5EF4-FFF2-40B4-BE49-F238E27FC236}">
                <a16:creationId xmlns:a16="http://schemas.microsoft.com/office/drawing/2014/main" id="{8A679BB8-2743-366C-1CDE-6659823C800D}"/>
              </a:ext>
            </a:extLst>
          </p:cNvPr>
          <p:cNvPicPr>
            <a:picLocks noChangeAspect="1"/>
          </p:cNvPicPr>
          <p:nvPr/>
        </p:nvPicPr>
        <p:blipFill>
          <a:blip r:embed="rId3"/>
          <a:srcRect l="22232" t="4440" r="1339" b="4810"/>
          <a:stretch/>
        </p:blipFill>
        <p:spPr>
          <a:xfrm>
            <a:off x="2242239" y="1228274"/>
            <a:ext cx="6511468" cy="3734218"/>
          </a:xfrm>
          <a:prstGeom prst="rect">
            <a:avLst/>
          </a:prstGeom>
        </p:spPr>
      </p:pic>
    </p:spTree>
    <p:extLst>
      <p:ext uri="{BB962C8B-B14F-4D97-AF65-F5344CB8AC3E}">
        <p14:creationId xmlns:p14="http://schemas.microsoft.com/office/powerpoint/2010/main" val="122316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484-4A6E-EB89-4FD8-AA7E782FF13E}"/>
              </a:ext>
            </a:extLst>
          </p:cNvPr>
          <p:cNvSpPr>
            <a:spLocks noGrp="1"/>
          </p:cNvSpPr>
          <p:nvPr>
            <p:ph type="ctrTitle"/>
          </p:nvPr>
        </p:nvSpPr>
        <p:spPr/>
        <p:txBody>
          <a:bodyPr>
            <a:normAutofit/>
          </a:bodyPr>
          <a:lstStyle/>
          <a:p>
            <a:r>
              <a:rPr lang="en-US" dirty="0"/>
              <a:t>NFIRS Sunset</a:t>
            </a:r>
          </a:p>
        </p:txBody>
      </p:sp>
      <p:sp>
        <p:nvSpPr>
          <p:cNvPr id="3" name="Subtitle 2">
            <a:extLst>
              <a:ext uri="{FF2B5EF4-FFF2-40B4-BE49-F238E27FC236}">
                <a16:creationId xmlns:a16="http://schemas.microsoft.com/office/drawing/2014/main" id="{3939DA63-BCE3-2134-697C-489AACC4E168}"/>
              </a:ext>
            </a:extLst>
          </p:cNvPr>
          <p:cNvSpPr>
            <a:spLocks noGrp="1"/>
          </p:cNvSpPr>
          <p:nvPr>
            <p:ph type="subTitle" idx="1"/>
          </p:nvPr>
        </p:nvSpPr>
        <p:spPr/>
        <p:txBody>
          <a:bodyPr/>
          <a:lstStyle/>
          <a:p>
            <a:r>
              <a:rPr lang="en-US" dirty="0"/>
              <a:t>4</a:t>
            </a:r>
          </a:p>
        </p:txBody>
      </p:sp>
    </p:spTree>
    <p:extLst>
      <p:ext uri="{BB962C8B-B14F-4D97-AF65-F5344CB8AC3E}">
        <p14:creationId xmlns:p14="http://schemas.microsoft.com/office/powerpoint/2010/main" val="4034875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4B4CE-1D3F-4C2C-56DE-39463D1C70F7}"/>
              </a:ext>
            </a:extLst>
          </p:cNvPr>
          <p:cNvSpPr>
            <a:spLocks noGrp="1"/>
          </p:cNvSpPr>
          <p:nvPr>
            <p:ph type="title"/>
          </p:nvPr>
        </p:nvSpPr>
        <p:spPr>
          <a:xfrm>
            <a:off x="339539" y="230818"/>
            <a:ext cx="7886700" cy="708449"/>
          </a:xfrm>
        </p:spPr>
        <p:txBody>
          <a:bodyPr/>
          <a:lstStyle/>
          <a:p>
            <a:r>
              <a:rPr lang="en-US" dirty="0"/>
              <a:t>NFIRS Sunset Basics</a:t>
            </a:r>
          </a:p>
        </p:txBody>
      </p:sp>
      <p:sp>
        <p:nvSpPr>
          <p:cNvPr id="5" name="Content Placeholder 4">
            <a:extLst>
              <a:ext uri="{FF2B5EF4-FFF2-40B4-BE49-F238E27FC236}">
                <a16:creationId xmlns:a16="http://schemas.microsoft.com/office/drawing/2014/main" id="{222BFD67-FC14-5ADA-159F-DD179FCFF633}"/>
              </a:ext>
            </a:extLst>
          </p:cNvPr>
          <p:cNvSpPr>
            <a:spLocks noGrp="1"/>
          </p:cNvSpPr>
          <p:nvPr>
            <p:ph idx="1"/>
          </p:nvPr>
        </p:nvSpPr>
        <p:spPr>
          <a:xfrm>
            <a:off x="561415" y="887506"/>
            <a:ext cx="8226238" cy="3610535"/>
          </a:xfrm>
        </p:spPr>
        <p:txBody>
          <a:bodyPr>
            <a:normAutofit fontScale="92500"/>
          </a:bodyPr>
          <a:lstStyle/>
          <a:p>
            <a:r>
              <a:rPr lang="en-US" b="1" dirty="0"/>
              <a:t>NFIRS</a:t>
            </a:r>
          </a:p>
          <a:p>
            <a:pPr lvl="1"/>
            <a:r>
              <a:rPr lang="en-US" dirty="0"/>
              <a:t>Planned for sunset and decommissioning in early 2026.</a:t>
            </a:r>
          </a:p>
          <a:p>
            <a:r>
              <a:rPr lang="en-US" b="1" dirty="0"/>
              <a:t>NFIRS Public Data Release (PDR) on OpenFEMA</a:t>
            </a:r>
          </a:p>
          <a:p>
            <a:pPr lvl="1"/>
            <a:r>
              <a:rPr lang="en-US" dirty="0"/>
              <a:t>Cleaned and processed annual, national data set made publicly available. </a:t>
            </a:r>
          </a:p>
          <a:p>
            <a:pPr lvl="1"/>
            <a:r>
              <a:rPr lang="en-US" dirty="0"/>
              <a:t>Not full, raw data.</a:t>
            </a:r>
          </a:p>
          <a:p>
            <a:pPr lvl="1"/>
            <a:r>
              <a:rPr lang="en-US" dirty="0"/>
              <a:t>Data currently available for 1980-2023.</a:t>
            </a:r>
          </a:p>
          <a:p>
            <a:pPr lvl="1"/>
            <a:r>
              <a:rPr lang="en-US" dirty="0"/>
              <a:t>Geospatial NFIRS PDR data also available for 2014-2023.</a:t>
            </a:r>
          </a:p>
          <a:p>
            <a:pPr lvl="1"/>
            <a:r>
              <a:rPr lang="en-US" dirty="0"/>
              <a:t>Data for 2024 and 2025 will be packaged and released on OpenFEMA.</a:t>
            </a:r>
          </a:p>
          <a:p>
            <a:pPr lvl="1"/>
            <a:r>
              <a:rPr lang="en-US" dirty="0"/>
              <a:t>Link: </a:t>
            </a:r>
            <a:r>
              <a:rPr lang="en-US" dirty="0">
                <a:hlinkClick r:id="rId2"/>
              </a:rPr>
              <a:t>https://www.fema.gov/about/openfema/data-sets/fema-usfa-nfirs-annual-data</a:t>
            </a:r>
            <a:r>
              <a:rPr lang="en-US" dirty="0"/>
              <a:t> </a:t>
            </a:r>
          </a:p>
          <a:p>
            <a:r>
              <a:rPr lang="en-US" b="1" dirty="0"/>
              <a:t>NERIS will not consume or connect with historical NFIRS data</a:t>
            </a:r>
          </a:p>
          <a:p>
            <a:r>
              <a:rPr lang="en-US" b="1" dirty="0"/>
              <a:t>More Information: </a:t>
            </a:r>
            <a:r>
              <a:rPr lang="en-US" dirty="0">
                <a:hlinkClick r:id="rId3"/>
              </a:rPr>
              <a:t>https://www.usfa.fema.gov/nfirs/about/sunset/index.html</a:t>
            </a:r>
            <a:r>
              <a:rPr lang="en-US" dirty="0"/>
              <a:t> </a:t>
            </a:r>
          </a:p>
        </p:txBody>
      </p:sp>
    </p:spTree>
    <p:extLst>
      <p:ext uri="{BB962C8B-B14F-4D97-AF65-F5344CB8AC3E}">
        <p14:creationId xmlns:p14="http://schemas.microsoft.com/office/powerpoint/2010/main" val="104283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8CE67-9D1C-E7F4-9489-332F41594B79}"/>
              </a:ext>
            </a:extLst>
          </p:cNvPr>
          <p:cNvSpPr>
            <a:spLocks noGrp="1"/>
          </p:cNvSpPr>
          <p:nvPr>
            <p:ph type="ctrTitle"/>
          </p:nvPr>
        </p:nvSpPr>
        <p:spPr/>
        <p:txBody>
          <a:bodyPr/>
          <a:lstStyle/>
          <a:p>
            <a:r>
              <a:rPr lang="en-US" dirty="0"/>
              <a:t>What is NERIS</a:t>
            </a:r>
          </a:p>
        </p:txBody>
      </p:sp>
      <p:sp>
        <p:nvSpPr>
          <p:cNvPr id="5" name="Subtitle 4">
            <a:extLst>
              <a:ext uri="{FF2B5EF4-FFF2-40B4-BE49-F238E27FC236}">
                <a16:creationId xmlns:a16="http://schemas.microsoft.com/office/drawing/2014/main" id="{489B349F-F85A-8BAC-740A-93D755A77421}"/>
              </a:ext>
            </a:extLst>
          </p:cNvPr>
          <p:cNvSpPr>
            <a:spLocks noGrp="1"/>
          </p:cNvSpPr>
          <p:nvPr>
            <p:ph type="subTitle" idx="1"/>
          </p:nvPr>
        </p:nvSpPr>
        <p:spPr/>
        <p:txBody>
          <a:bodyPr/>
          <a:lstStyle/>
          <a:p>
            <a:r>
              <a:rPr lang="en-US" dirty="0"/>
              <a:t>1</a:t>
            </a:r>
          </a:p>
        </p:txBody>
      </p:sp>
    </p:spTree>
    <p:extLst>
      <p:ext uri="{BB962C8B-B14F-4D97-AF65-F5344CB8AC3E}">
        <p14:creationId xmlns:p14="http://schemas.microsoft.com/office/powerpoint/2010/main" val="3681219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6FB6-F505-4DFA-A5CC-6BB8D5B7A078}"/>
              </a:ext>
            </a:extLst>
          </p:cNvPr>
          <p:cNvSpPr>
            <a:spLocks noGrp="1"/>
          </p:cNvSpPr>
          <p:nvPr>
            <p:ph type="title"/>
          </p:nvPr>
        </p:nvSpPr>
        <p:spPr/>
        <p:txBody>
          <a:bodyPr/>
          <a:lstStyle/>
          <a:p>
            <a:r>
              <a:rPr lang="en-US" dirty="0"/>
              <a:t>NFIRS Sunset Essentials</a:t>
            </a:r>
          </a:p>
        </p:txBody>
      </p:sp>
      <p:pic>
        <p:nvPicPr>
          <p:cNvPr id="4" name="Picture 3">
            <a:extLst>
              <a:ext uri="{FF2B5EF4-FFF2-40B4-BE49-F238E27FC236}">
                <a16:creationId xmlns:a16="http://schemas.microsoft.com/office/drawing/2014/main" id="{F5D44B2D-E440-E635-98EE-8968F4FC8C5F}"/>
              </a:ext>
            </a:extLst>
          </p:cNvPr>
          <p:cNvPicPr>
            <a:picLocks noChangeAspect="1"/>
          </p:cNvPicPr>
          <p:nvPr/>
        </p:nvPicPr>
        <p:blipFill>
          <a:blip r:embed="rId2"/>
          <a:stretch>
            <a:fillRect/>
          </a:stretch>
        </p:blipFill>
        <p:spPr>
          <a:xfrm>
            <a:off x="799904" y="830782"/>
            <a:ext cx="7544192" cy="3481935"/>
          </a:xfrm>
          <a:prstGeom prst="rect">
            <a:avLst/>
          </a:prstGeom>
        </p:spPr>
      </p:pic>
    </p:spTree>
    <p:extLst>
      <p:ext uri="{BB962C8B-B14F-4D97-AF65-F5344CB8AC3E}">
        <p14:creationId xmlns:p14="http://schemas.microsoft.com/office/powerpoint/2010/main" val="200623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557213" y="424819"/>
            <a:ext cx="7886700" cy="644976"/>
          </a:xfrm>
        </p:spPr>
        <p:txBody>
          <a:bodyPr>
            <a:normAutofit/>
          </a:bodyPr>
          <a:lstStyle/>
          <a:p>
            <a:r>
              <a:rPr lang="en-US" dirty="0"/>
              <a:t>NFIRS Data Ownership</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557213" y="1293931"/>
            <a:ext cx="7886700" cy="2717630"/>
          </a:xfrm>
        </p:spPr>
        <p:txBody>
          <a:bodyPr>
            <a:normAutofit fontScale="92500" lnSpcReduction="20000"/>
          </a:bodyPr>
          <a:lstStyle/>
          <a:p>
            <a:pPr>
              <a:lnSpc>
                <a:spcPct val="120000"/>
              </a:lnSpc>
            </a:pPr>
            <a:r>
              <a:rPr lang="en-US" dirty="0">
                <a:solidFill>
                  <a:srgbClr val="292A2E"/>
                </a:solidFill>
              </a:rPr>
              <a:t>Entities contributing data to NFIRS </a:t>
            </a:r>
            <a:r>
              <a:rPr lang="en-US" b="1" dirty="0">
                <a:solidFill>
                  <a:srgbClr val="292A2E"/>
                </a:solidFill>
              </a:rPr>
              <a:t>retain ownership </a:t>
            </a:r>
            <a:r>
              <a:rPr lang="en-US" dirty="0">
                <a:solidFill>
                  <a:srgbClr val="292A2E"/>
                </a:solidFill>
              </a:rPr>
              <a:t>of their data.</a:t>
            </a:r>
          </a:p>
          <a:p>
            <a:pPr>
              <a:lnSpc>
                <a:spcPct val="120000"/>
              </a:lnSpc>
            </a:pPr>
            <a:r>
              <a:rPr lang="en-US" b="1" dirty="0">
                <a:solidFill>
                  <a:srgbClr val="292A2E"/>
                </a:solidFill>
              </a:rPr>
              <a:t>NFIRS is not authorized to serve as an entity’s system of record </a:t>
            </a:r>
            <a:r>
              <a:rPr lang="en-US" dirty="0">
                <a:solidFill>
                  <a:srgbClr val="292A2E"/>
                </a:solidFill>
              </a:rPr>
              <a:t>in fulfilling their local jurisdiction’s records retention or storage solution. </a:t>
            </a:r>
            <a:br>
              <a:rPr lang="en-US" dirty="0">
                <a:solidFill>
                  <a:srgbClr val="292A2E"/>
                </a:solidFill>
              </a:rPr>
            </a:br>
            <a:endParaRPr lang="en-US" sz="900" dirty="0"/>
          </a:p>
          <a:p>
            <a:pPr marL="0" indent="0">
              <a:lnSpc>
                <a:spcPct val="120000"/>
              </a:lnSpc>
              <a:buNone/>
            </a:pPr>
            <a:r>
              <a:rPr lang="en-US" sz="1500" dirty="0"/>
              <a:t>“</a:t>
            </a:r>
            <a:r>
              <a:rPr lang="en-US" sz="1500" b="1" i="1" u="sng" dirty="0"/>
              <a:t>The data collected and input into NFIRS by the local fire departments and states belongs the specific users</a:t>
            </a:r>
            <a:r>
              <a:rPr lang="en-US" sz="1500" dirty="0"/>
              <a:t>; FEMA/USFA does not have access to this information other than those staff who maintain the system. Therefore, historical data including PII are kept indefinitely for use in longitudinal analyses </a:t>
            </a:r>
            <a:r>
              <a:rPr lang="en-US" sz="1500" b="1" i="1" u="sng" dirty="0"/>
              <a:t>by those fire departments that own the data</a:t>
            </a:r>
            <a:r>
              <a:rPr lang="en-US" sz="1500" i="1" u="sng" dirty="0"/>
              <a:t>.</a:t>
            </a:r>
            <a:r>
              <a:rPr lang="en-US" sz="1500" dirty="0"/>
              <a:t>” </a:t>
            </a:r>
          </a:p>
          <a:p>
            <a:pPr marL="0" indent="0">
              <a:lnSpc>
                <a:spcPct val="120000"/>
              </a:lnSpc>
              <a:buNone/>
            </a:pPr>
            <a:endParaRPr lang="en-US" sz="1500" dirty="0"/>
          </a:p>
          <a:p>
            <a:pPr marL="0" indent="0">
              <a:buNone/>
            </a:pPr>
            <a:r>
              <a:rPr lang="en-US" sz="1500" i="1" dirty="0"/>
              <a:t>Privacy Impact Assessment for the National Fire Incident Reporting System (NFIRS)DHS/FEMA/PIA-044 </a:t>
            </a:r>
          </a:p>
        </p:txBody>
      </p:sp>
    </p:spTree>
    <p:extLst>
      <p:ext uri="{BB962C8B-B14F-4D97-AF65-F5344CB8AC3E}">
        <p14:creationId xmlns:p14="http://schemas.microsoft.com/office/powerpoint/2010/main" val="2730346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399495" y="280232"/>
            <a:ext cx="8291743" cy="527635"/>
          </a:xfrm>
        </p:spPr>
        <p:txBody>
          <a:bodyPr>
            <a:normAutofit fontScale="90000"/>
          </a:bodyPr>
          <a:lstStyle/>
          <a:p>
            <a:r>
              <a:rPr lang="en-US" sz="3000" dirty="0"/>
              <a:t>Records Retention Guidance for Local Fire Departments</a:t>
            </a:r>
          </a:p>
        </p:txBody>
      </p:sp>
      <p:pic>
        <p:nvPicPr>
          <p:cNvPr id="6" name="Picture 5">
            <a:extLst>
              <a:ext uri="{FF2B5EF4-FFF2-40B4-BE49-F238E27FC236}">
                <a16:creationId xmlns:a16="http://schemas.microsoft.com/office/drawing/2014/main" id="{58AC037D-D2A0-31A2-1E52-AE15B48978FA}"/>
              </a:ext>
            </a:extLst>
          </p:cNvPr>
          <p:cNvPicPr>
            <a:picLocks noChangeAspect="1"/>
          </p:cNvPicPr>
          <p:nvPr/>
        </p:nvPicPr>
        <p:blipFill>
          <a:blip r:embed="rId3"/>
          <a:stretch>
            <a:fillRect/>
          </a:stretch>
        </p:blipFill>
        <p:spPr>
          <a:xfrm>
            <a:off x="59474" y="1178582"/>
            <a:ext cx="9025052" cy="3047188"/>
          </a:xfrm>
          <a:prstGeom prst="rect">
            <a:avLst/>
          </a:prstGeom>
        </p:spPr>
      </p:pic>
    </p:spTree>
    <p:extLst>
      <p:ext uri="{BB962C8B-B14F-4D97-AF65-F5344CB8AC3E}">
        <p14:creationId xmlns:p14="http://schemas.microsoft.com/office/powerpoint/2010/main" val="3568317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362258" y="204900"/>
            <a:ext cx="7886700" cy="994172"/>
          </a:xfrm>
        </p:spPr>
        <p:txBody>
          <a:bodyPr>
            <a:normAutofit/>
          </a:bodyPr>
          <a:lstStyle/>
          <a:p>
            <a:r>
              <a:rPr lang="en-US" sz="3000" dirty="0"/>
              <a:t>Guidance for </a:t>
            </a:r>
            <a:r>
              <a:rPr lang="en-US" sz="3000" u="sng" dirty="0"/>
              <a:t>Scenario B</a:t>
            </a:r>
            <a:r>
              <a:rPr lang="en-US" sz="3000" dirty="0"/>
              <a:t>:</a:t>
            </a:r>
            <a:br>
              <a:rPr lang="en-US" sz="3000" dirty="0"/>
            </a:br>
            <a:r>
              <a:rPr lang="en-US" sz="2700" b="0" dirty="0"/>
              <a:t>Performing Historical NFIRS Records Retrieval</a:t>
            </a:r>
            <a:endParaRPr lang="en-US" sz="3000" b="0" dirty="0"/>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464344" y="1485900"/>
            <a:ext cx="8258175" cy="3139805"/>
          </a:xfrm>
        </p:spPr>
        <p:txBody>
          <a:bodyPr>
            <a:normAutofit fontScale="55000" lnSpcReduction="20000"/>
          </a:bodyPr>
          <a:lstStyle/>
          <a:p>
            <a:r>
              <a:rPr lang="en-US" sz="2700" dirty="0"/>
              <a:t>Conduct a </a:t>
            </a:r>
            <a:r>
              <a:rPr lang="en-US" sz="2700" b="1" dirty="0"/>
              <a:t>NFIRS Bulk data export </a:t>
            </a:r>
            <a:r>
              <a:rPr lang="en-US" sz="2700" dirty="0"/>
              <a:t>for all years required to comply with your local records retention policy:</a:t>
            </a:r>
          </a:p>
          <a:p>
            <a:pPr lvl="1"/>
            <a:r>
              <a:rPr lang="en-US" sz="2400" dirty="0"/>
              <a:t>Maximum one-year increments</a:t>
            </a:r>
          </a:p>
          <a:p>
            <a:pPr lvl="1"/>
            <a:r>
              <a:rPr lang="en-US" sz="2400" dirty="0"/>
              <a:t>Maximum ~750,000 records</a:t>
            </a:r>
          </a:p>
          <a:p>
            <a:pPr lvl="1"/>
            <a:r>
              <a:rPr lang="en-US" sz="2400" dirty="0"/>
              <a:t>One export at a time</a:t>
            </a:r>
            <a:br>
              <a:rPr lang="en-US" sz="2400" dirty="0"/>
            </a:br>
            <a:endParaRPr lang="en-US" sz="2700" dirty="0"/>
          </a:p>
          <a:p>
            <a:r>
              <a:rPr lang="en-US" sz="2700" dirty="0"/>
              <a:t>Access the NFIRS Data Warehouse to complete records retrieval:</a:t>
            </a:r>
          </a:p>
          <a:p>
            <a:pPr lvl="1"/>
            <a:r>
              <a:rPr lang="en-US" sz="2400" dirty="0"/>
              <a:t>Excel Export</a:t>
            </a:r>
          </a:p>
          <a:p>
            <a:pPr lvl="1"/>
            <a:r>
              <a:rPr lang="en-US" sz="2400" dirty="0"/>
              <a:t>Max ~200,000 rows</a:t>
            </a:r>
          </a:p>
          <a:p>
            <a:pPr lvl="1"/>
            <a:r>
              <a:rPr lang="en-US" sz="2400" dirty="0"/>
              <a:t>Limited data fields </a:t>
            </a:r>
          </a:p>
          <a:p>
            <a:pPr lvl="2"/>
            <a:r>
              <a:rPr lang="en-US" sz="2100" dirty="0"/>
              <a:t>Basic Fire, Structure Fire, Wildland modules</a:t>
            </a:r>
            <a:br>
              <a:rPr lang="en-US" sz="2100" dirty="0"/>
            </a:br>
            <a:endParaRPr lang="en-US" sz="2100" dirty="0"/>
          </a:p>
          <a:p>
            <a:r>
              <a:rPr lang="en-US" sz="2700" dirty="0"/>
              <a:t>Be sure to complete retrieval of your Historical NFIRS records well in advance of the NFIRS sunset date.</a:t>
            </a:r>
          </a:p>
          <a:p>
            <a:pPr lvl="1"/>
            <a:r>
              <a:rPr lang="en-US" sz="2400" dirty="0"/>
              <a:t>Recommend completing all prior years needed before Nov. 2025, except for your 2025 records.</a:t>
            </a:r>
          </a:p>
          <a:p>
            <a:pPr marL="685595" lvl="2" indent="0">
              <a:buNone/>
            </a:pPr>
            <a:endParaRPr lang="en-US" sz="2100" dirty="0"/>
          </a:p>
        </p:txBody>
      </p:sp>
    </p:spTree>
    <p:extLst>
      <p:ext uri="{BB962C8B-B14F-4D97-AF65-F5344CB8AC3E}">
        <p14:creationId xmlns:p14="http://schemas.microsoft.com/office/powerpoint/2010/main" val="3634657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227909" y="144939"/>
            <a:ext cx="7886700" cy="599856"/>
          </a:xfrm>
        </p:spPr>
        <p:txBody>
          <a:bodyPr>
            <a:normAutofit/>
          </a:bodyPr>
          <a:lstStyle/>
          <a:p>
            <a:r>
              <a:rPr lang="en-US" sz="3000" dirty="0"/>
              <a:t>Call to Action: Records Retrieval </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95864" y="928688"/>
            <a:ext cx="9048136" cy="3657600"/>
          </a:xfrm>
        </p:spPr>
        <p:txBody>
          <a:bodyPr>
            <a:normAutofit fontScale="92500" lnSpcReduction="10000"/>
          </a:bodyPr>
          <a:lstStyle/>
          <a:p>
            <a:r>
              <a:rPr lang="en-US" dirty="0"/>
              <a:t>Ensure fire departments understand their local records retention policies and confirm how they are implementing and complying with those policies for fire incident reports/records.</a:t>
            </a:r>
            <a:br>
              <a:rPr lang="en-US" dirty="0"/>
            </a:br>
            <a:endParaRPr lang="en-US" dirty="0"/>
          </a:p>
          <a:p>
            <a:r>
              <a:rPr lang="en-US" dirty="0"/>
              <a:t>Communicate with your local fire departments</a:t>
            </a:r>
          </a:p>
          <a:p>
            <a:pPr lvl="1"/>
            <a:r>
              <a:rPr lang="en-US" dirty="0"/>
              <a:t>Determine which agencies are “at risk” and may need to download their historical incident records</a:t>
            </a:r>
          </a:p>
          <a:p>
            <a:pPr marL="0" indent="0">
              <a:buNone/>
            </a:pPr>
            <a:endParaRPr lang="en-US" dirty="0"/>
          </a:p>
          <a:p>
            <a:r>
              <a:rPr lang="en-US" dirty="0"/>
              <a:t>Evaluate your state database to determine if there are any data gaps</a:t>
            </a:r>
          </a:p>
          <a:p>
            <a:endParaRPr lang="en-US" dirty="0"/>
          </a:p>
          <a:p>
            <a:r>
              <a:rPr lang="en-US" dirty="0"/>
              <a:t>Establish a download schedule to meet your local or state records retention requirements and policy</a:t>
            </a:r>
          </a:p>
        </p:txBody>
      </p:sp>
    </p:spTree>
    <p:extLst>
      <p:ext uri="{BB962C8B-B14F-4D97-AF65-F5344CB8AC3E}">
        <p14:creationId xmlns:p14="http://schemas.microsoft.com/office/powerpoint/2010/main" val="2232908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464345" y="257452"/>
            <a:ext cx="7886700" cy="771506"/>
          </a:xfrm>
        </p:spPr>
        <p:txBody>
          <a:bodyPr>
            <a:normAutofit/>
          </a:bodyPr>
          <a:lstStyle/>
          <a:p>
            <a:r>
              <a:rPr lang="en-US" sz="3000" dirty="0"/>
              <a:t>Review</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464345" y="811786"/>
            <a:ext cx="8456356" cy="1550175"/>
          </a:xfrm>
        </p:spPr>
        <p:txBody>
          <a:bodyPr>
            <a:normAutofit/>
          </a:bodyPr>
          <a:lstStyle/>
          <a:p>
            <a:pPr>
              <a:lnSpc>
                <a:spcPct val="120000"/>
              </a:lnSpc>
            </a:pPr>
            <a:r>
              <a:rPr lang="en-US" sz="1600" dirty="0"/>
              <a:t>Local fire departments retain the ownership and responsibility to maintain their incident records in accordance with their local, and/or state retention policies.</a:t>
            </a:r>
          </a:p>
          <a:p>
            <a:pPr>
              <a:lnSpc>
                <a:spcPct val="120000"/>
              </a:lnSpc>
            </a:pPr>
            <a:r>
              <a:rPr lang="en-US" sz="1600" dirty="0"/>
              <a:t>If a state maintains a state-wide incident database, the state is responsible to maintain records in accordance with the state records retention schedule. </a:t>
            </a:r>
          </a:p>
        </p:txBody>
      </p:sp>
      <p:pic>
        <p:nvPicPr>
          <p:cNvPr id="6" name="Picture 5">
            <a:extLst>
              <a:ext uri="{FF2B5EF4-FFF2-40B4-BE49-F238E27FC236}">
                <a16:creationId xmlns:a16="http://schemas.microsoft.com/office/drawing/2014/main" id="{E327052A-3140-37DA-9E6F-15638A0F31B7}"/>
              </a:ext>
            </a:extLst>
          </p:cNvPr>
          <p:cNvPicPr>
            <a:picLocks noChangeAspect="1"/>
          </p:cNvPicPr>
          <p:nvPr/>
        </p:nvPicPr>
        <p:blipFill>
          <a:blip r:embed="rId2"/>
          <a:stretch>
            <a:fillRect/>
          </a:stretch>
        </p:blipFill>
        <p:spPr>
          <a:xfrm>
            <a:off x="1647589" y="2172995"/>
            <a:ext cx="6089867" cy="2810708"/>
          </a:xfrm>
          <a:prstGeom prst="rect">
            <a:avLst/>
          </a:prstGeom>
        </p:spPr>
      </p:pic>
    </p:spTree>
    <p:extLst>
      <p:ext uri="{BB962C8B-B14F-4D97-AF65-F5344CB8AC3E}">
        <p14:creationId xmlns:p14="http://schemas.microsoft.com/office/powerpoint/2010/main" val="2904808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23BD-96ED-8E99-6A92-BC1408729C6C}"/>
              </a:ext>
            </a:extLst>
          </p:cNvPr>
          <p:cNvSpPr>
            <a:spLocks noGrp="1"/>
          </p:cNvSpPr>
          <p:nvPr>
            <p:ph type="ctrTitle"/>
          </p:nvPr>
        </p:nvSpPr>
        <p:spPr/>
        <p:txBody>
          <a:bodyPr anchor="ctr"/>
          <a:lstStyle/>
          <a:p>
            <a:r>
              <a:rPr lang="en-US" dirty="0"/>
              <a:t>Thank you.</a:t>
            </a:r>
          </a:p>
        </p:txBody>
      </p:sp>
      <p:pic>
        <p:nvPicPr>
          <p:cNvPr id="4" name="Picture 3">
            <a:extLst>
              <a:ext uri="{FF2B5EF4-FFF2-40B4-BE49-F238E27FC236}">
                <a16:creationId xmlns:a16="http://schemas.microsoft.com/office/drawing/2014/main" id="{90AC6517-43C7-1E55-77D8-2929D281A0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9590" y="5472510"/>
            <a:ext cx="3998361" cy="412756"/>
          </a:xfrm>
          <a:prstGeom prst="rect">
            <a:avLst/>
          </a:prstGeom>
        </p:spPr>
      </p:pic>
      <p:pic>
        <p:nvPicPr>
          <p:cNvPr id="8" name="Google Shape;767;p80" descr="A qr code with blue text&#10;&#10;AI-generated content may be incorrect.">
            <a:extLst>
              <a:ext uri="{FF2B5EF4-FFF2-40B4-BE49-F238E27FC236}">
                <a16:creationId xmlns:a16="http://schemas.microsoft.com/office/drawing/2014/main" id="{930166A1-F653-DFF2-DDF2-77F448823780}"/>
              </a:ext>
            </a:extLst>
          </p:cNvPr>
          <p:cNvPicPr preferRelativeResize="0"/>
          <p:nvPr/>
        </p:nvPicPr>
        <p:blipFill rotWithShape="1">
          <a:blip r:embed="rId4" cstate="print">
            <a:alphaModFix/>
            <a:extLst>
              <a:ext uri="{28A0092B-C50C-407E-A947-70E740481C1C}">
                <a14:useLocalDpi xmlns:a14="http://schemas.microsoft.com/office/drawing/2010/main"/>
              </a:ext>
            </a:extLst>
          </a:blip>
          <a:srcRect l="5183" t="5934" r="5020" b="24259"/>
          <a:stretch/>
        </p:blipFill>
        <p:spPr>
          <a:xfrm>
            <a:off x="7861717" y="3942477"/>
            <a:ext cx="920804" cy="871823"/>
          </a:xfrm>
          <a:prstGeom prst="rect">
            <a:avLst/>
          </a:prstGeom>
          <a:noFill/>
          <a:ln>
            <a:noFill/>
          </a:ln>
        </p:spPr>
      </p:pic>
      <p:grpSp>
        <p:nvGrpSpPr>
          <p:cNvPr id="17" name="Group 16">
            <a:extLst>
              <a:ext uri="{FF2B5EF4-FFF2-40B4-BE49-F238E27FC236}">
                <a16:creationId xmlns:a16="http://schemas.microsoft.com/office/drawing/2014/main" id="{F838A90C-C055-006F-CD02-5563F6C9F07B}"/>
              </a:ext>
            </a:extLst>
          </p:cNvPr>
          <p:cNvGrpSpPr/>
          <p:nvPr/>
        </p:nvGrpSpPr>
        <p:grpSpPr>
          <a:xfrm>
            <a:off x="692458" y="3723072"/>
            <a:ext cx="6507333" cy="1420428"/>
            <a:chOff x="361479" y="3932373"/>
            <a:chExt cx="4843669" cy="956446"/>
          </a:xfrm>
        </p:grpSpPr>
        <p:sp>
          <p:nvSpPr>
            <p:cNvPr id="6" name="Subtitle 2">
              <a:extLst>
                <a:ext uri="{FF2B5EF4-FFF2-40B4-BE49-F238E27FC236}">
                  <a16:creationId xmlns:a16="http://schemas.microsoft.com/office/drawing/2014/main" id="{F4A8FA57-FC15-C3DF-A8D3-027758FBA5B1}"/>
                </a:ext>
              </a:extLst>
            </p:cNvPr>
            <p:cNvSpPr txBox="1">
              <a:spLocks/>
            </p:cNvSpPr>
            <p:nvPr/>
          </p:nvSpPr>
          <p:spPr>
            <a:xfrm>
              <a:off x="644210" y="4304486"/>
              <a:ext cx="4560938" cy="220530"/>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accent6"/>
                  </a:solidFill>
                  <a:latin typeface="Inter" panose="02000503000000020004" pitchFamily="2" charset="0"/>
                  <a:ea typeface="Inter" panose="02000503000000020004" pitchFamily="2" charset="0"/>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accent5"/>
                  </a:solidFill>
                  <a:latin typeface="Inter" panose="02000503000000020004" pitchFamily="2" charset="0"/>
                  <a:ea typeface="Inter" panose="02000503000000020004" pitchFamily="2" charset="0"/>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accent5"/>
                  </a:solidFill>
                  <a:latin typeface="Inter" panose="02000503000000020004" pitchFamily="2" charset="0"/>
                  <a:ea typeface="Inter" panose="02000503000000020004" pitchFamily="2" charset="0"/>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0" indent="0" rtl="0">
                <a:lnSpc>
                  <a:spcPct val="150000"/>
                </a:lnSpc>
                <a:spcBef>
                  <a:spcPts val="800"/>
                </a:spcBef>
                <a:spcAft>
                  <a:spcPts val="0"/>
                </a:spcAft>
                <a:buClr>
                  <a:srgbClr val="9A1E22"/>
                </a:buClr>
                <a:buSzPts val="1800"/>
                <a:buNone/>
              </a:pPr>
              <a:r>
                <a:rPr lang="en-US" sz="1000" b="1" dirty="0">
                  <a:solidFill>
                    <a:schemeClr val="accent5"/>
                  </a:solidFill>
                  <a:cs typeface="Open Sans"/>
                  <a:sym typeface="Open Sans"/>
                </a:rPr>
                <a:t>FAQS: </a:t>
              </a:r>
              <a:r>
                <a:rPr lang="en-US" sz="1000" dirty="0">
                  <a:solidFill>
                    <a:schemeClr val="tx1"/>
                  </a:solidFill>
                  <a:cs typeface="Open Sans"/>
                  <a:sym typeface="Open Sans"/>
                  <a:hlinkClick r:id="rId5">
                    <a:extLst>
                      <a:ext uri="{A12FA001-AC4F-418D-AE19-62706E023703}">
                        <ahyp:hlinkClr xmlns:ahyp="http://schemas.microsoft.com/office/drawing/2018/hyperlinkcolor" val="tx"/>
                      </a:ext>
                    </a:extLst>
                  </a:hlinkClick>
                </a:rPr>
                <a:t>HTTPS://WWW.USFA.FEMA.GOV/NFIRS/NERIS/ABOUT-NERIS</a:t>
              </a:r>
              <a:r>
                <a:rPr lang="en-US" sz="1000" dirty="0">
                  <a:solidFill>
                    <a:schemeClr val="tx1"/>
                  </a:solidFill>
                  <a:cs typeface="Open Sans"/>
                  <a:sym typeface="Open Sans"/>
                </a:rPr>
                <a:t> |</a:t>
              </a:r>
              <a:br>
                <a:rPr lang="en-US" sz="1000" dirty="0">
                  <a:solidFill>
                    <a:schemeClr val="tx1"/>
                  </a:solidFill>
                  <a:cs typeface="Open Sans"/>
                  <a:sym typeface="Open Sans"/>
                </a:rPr>
              </a:br>
              <a:r>
                <a:rPr lang="en-US" sz="1000" dirty="0">
                  <a:solidFill>
                    <a:schemeClr val="tx1"/>
                  </a:solidFill>
                  <a:cs typeface="Open Sans"/>
                  <a:sym typeface="Open Sans"/>
                </a:rPr>
                <a:t> </a:t>
              </a:r>
              <a:r>
                <a:rPr lang="en-US" sz="1000" b="1" dirty="0">
                  <a:solidFill>
                    <a:schemeClr val="accent5"/>
                  </a:solidFill>
                  <a:cs typeface="Open Sans"/>
                  <a:sym typeface="Open Sans"/>
                </a:rPr>
                <a:t>NFIRS Sunset: </a:t>
              </a:r>
              <a:r>
                <a:rPr lang="en-US" sz="1000" dirty="0">
                  <a:solidFill>
                    <a:schemeClr val="accent5"/>
                  </a:solidFill>
                  <a:cs typeface="Open Sans"/>
                  <a:sym typeface="Open Sans"/>
                  <a:hlinkClick r:id="rId6"/>
                </a:rPr>
                <a:t>https://www.usfa.fema.gov/nfirs/about/sunset/index.html</a:t>
              </a:r>
              <a:r>
                <a:rPr lang="en-US" sz="1000" dirty="0">
                  <a:solidFill>
                    <a:schemeClr val="accent5"/>
                  </a:solidFill>
                  <a:cs typeface="Open Sans"/>
                  <a:sym typeface="Open Sans"/>
                </a:rPr>
                <a:t> </a:t>
              </a:r>
              <a:endParaRPr lang="en-US" sz="1000" dirty="0">
                <a:solidFill>
                  <a:schemeClr val="tx1"/>
                </a:solidFill>
                <a:cs typeface="Open Sans"/>
                <a:sym typeface="Open Sans"/>
              </a:endParaRPr>
            </a:p>
            <a:p>
              <a:pPr marL="0" lvl="0" indent="0" rtl="0">
                <a:lnSpc>
                  <a:spcPct val="150000"/>
                </a:lnSpc>
                <a:spcBef>
                  <a:spcPts val="800"/>
                </a:spcBef>
                <a:spcAft>
                  <a:spcPts val="0"/>
                </a:spcAft>
                <a:buClr>
                  <a:srgbClr val="9A1E22"/>
                </a:buClr>
                <a:buSzPts val="1800"/>
                <a:buNone/>
              </a:pPr>
              <a:r>
                <a:rPr lang="en-US" sz="1000" b="1" dirty="0">
                  <a:solidFill>
                    <a:schemeClr val="accent5"/>
                  </a:solidFill>
                  <a:cs typeface="Open Sans"/>
                  <a:sym typeface="Open Sans"/>
                </a:rPr>
                <a:t>WEBSITE: </a:t>
              </a:r>
              <a:r>
                <a:rPr lang="en-US" sz="1000" dirty="0">
                  <a:solidFill>
                    <a:schemeClr val="tx1"/>
                  </a:solidFill>
                  <a:cs typeface="Open Sans"/>
                  <a:sym typeface="Open Sans"/>
                  <a:hlinkClick r:id="rId7">
                    <a:extLst>
                      <a:ext uri="{A12FA001-AC4F-418D-AE19-62706E023703}">
                        <ahyp:hlinkClr xmlns:ahyp="http://schemas.microsoft.com/office/drawing/2018/hyperlinkcolor" val="tx"/>
                      </a:ext>
                    </a:extLst>
                  </a:hlinkClick>
                </a:rPr>
                <a:t>HTTPS://FSRI.ORG/PROGRAMS/NERIS</a:t>
              </a:r>
              <a:r>
                <a:rPr lang="en-US" sz="1000" dirty="0">
                  <a:solidFill>
                    <a:schemeClr val="tx1"/>
                  </a:solidFill>
                  <a:cs typeface="Open Sans"/>
                  <a:sym typeface="Open Sans"/>
                </a:rPr>
                <a:t> | </a:t>
              </a:r>
              <a:r>
                <a:rPr lang="en-US" sz="1000" b="1" dirty="0">
                  <a:solidFill>
                    <a:schemeClr val="accent5"/>
                  </a:solidFill>
                  <a:cs typeface="Open Sans"/>
                  <a:sym typeface="Open Sans"/>
                </a:rPr>
                <a:t>VIDEO Library:  </a:t>
              </a:r>
              <a:r>
                <a:rPr lang="en-US" sz="1000" dirty="0">
                  <a:solidFill>
                    <a:schemeClr val="accent5"/>
                  </a:solidFill>
                  <a:cs typeface="Open Sans"/>
                  <a:sym typeface="Open Sans"/>
                  <a:hlinkClick r:id="rId8"/>
                </a:rPr>
                <a:t>https://vimeo.com/nerisdata</a:t>
              </a:r>
              <a:r>
                <a:rPr lang="en-US" sz="1000" dirty="0">
                  <a:solidFill>
                    <a:schemeClr val="accent5"/>
                  </a:solidFill>
                  <a:cs typeface="Open Sans"/>
                  <a:sym typeface="Open Sans"/>
                </a:rPr>
                <a:t> </a:t>
              </a:r>
            </a:p>
            <a:p>
              <a:pPr marL="0" lvl="0" indent="0" rtl="0">
                <a:lnSpc>
                  <a:spcPct val="150000"/>
                </a:lnSpc>
                <a:spcBef>
                  <a:spcPts val="800"/>
                </a:spcBef>
                <a:spcAft>
                  <a:spcPts val="0"/>
                </a:spcAft>
                <a:buClr>
                  <a:srgbClr val="9A1E22"/>
                </a:buClr>
                <a:buSzPts val="1800"/>
                <a:buNone/>
              </a:pPr>
              <a:r>
                <a:rPr lang="en-US" sz="1000" b="1" dirty="0">
                  <a:solidFill>
                    <a:schemeClr val="accent5"/>
                  </a:solidFill>
                  <a:cs typeface="Open Sans"/>
                  <a:sym typeface="Open Sans"/>
                </a:rPr>
                <a:t>CONTACT US: </a:t>
              </a:r>
              <a:r>
                <a:rPr lang="en-US" sz="1000" dirty="0">
                  <a:solidFill>
                    <a:schemeClr val="tx1"/>
                  </a:solidFill>
                  <a:cs typeface="Open Sans"/>
                  <a:sym typeface="Open Sans"/>
                  <a:hlinkClick r:id="rId9">
                    <a:extLst>
                      <a:ext uri="{A12FA001-AC4F-418D-AE19-62706E023703}">
                        <ahyp:hlinkClr xmlns:ahyp="http://schemas.microsoft.com/office/drawing/2018/hyperlinkcolor" val="tx"/>
                      </a:ext>
                    </a:extLst>
                  </a:hlinkClick>
                </a:rPr>
                <a:t>NERIS@UL.ORG</a:t>
              </a:r>
              <a:endParaRPr lang="en-US" sz="1000" dirty="0">
                <a:solidFill>
                  <a:schemeClr val="tx1"/>
                </a:solidFill>
                <a:cs typeface="Open Sans"/>
                <a:sym typeface="Open Sans"/>
              </a:endParaRPr>
            </a:p>
          </p:txBody>
        </p:sp>
        <p:pic>
          <p:nvPicPr>
            <p:cNvPr id="7" name="Graphic 6">
              <a:extLst>
                <a:ext uri="{FF2B5EF4-FFF2-40B4-BE49-F238E27FC236}">
                  <a16:creationId xmlns:a16="http://schemas.microsoft.com/office/drawing/2014/main" id="{44A16D52-9BF4-AC98-68C9-59AAF765C0CD}"/>
                </a:ext>
              </a:extLst>
            </p:cNvPr>
            <p:cNvPicPr>
              <a:picLocks noChangeAspect="1"/>
            </p:cNvPicPr>
            <p:nvPr/>
          </p:nvPicPr>
          <p:blipFill>
            <a:blip r:embed="rId10">
              <a:extLst>
                <a:ext uri="{96DAC541-7B7A-43D3-8B79-37D633B846F1}">
                  <asvg:svgBlip xmlns:asvg="http://schemas.microsoft.com/office/drawing/2016/SVG/main" r:embed="rId11"/>
                </a:ext>
              </a:extLst>
            </a:blip>
            <a:srcRect l="13909" t="15506" r="15506" b="13909"/>
            <a:stretch/>
          </p:blipFill>
          <p:spPr>
            <a:xfrm>
              <a:off x="427006" y="4342044"/>
              <a:ext cx="217204" cy="211334"/>
            </a:xfrm>
            <a:prstGeom prst="ellipse">
              <a:avLst/>
            </a:prstGeom>
          </p:spPr>
        </p:pic>
        <p:pic>
          <p:nvPicPr>
            <p:cNvPr id="14" name="Graphic 13">
              <a:extLst>
                <a:ext uri="{FF2B5EF4-FFF2-40B4-BE49-F238E27FC236}">
                  <a16:creationId xmlns:a16="http://schemas.microsoft.com/office/drawing/2014/main" id="{D7946390-7139-4B2B-4161-CB0935563C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4161" y="3932373"/>
              <a:ext cx="294901" cy="344051"/>
            </a:xfrm>
            <a:prstGeom prst="rect">
              <a:avLst/>
            </a:prstGeom>
          </p:spPr>
        </p:pic>
        <p:pic>
          <p:nvPicPr>
            <p:cNvPr id="16" name="Graphic 15">
              <a:extLst>
                <a:ext uri="{FF2B5EF4-FFF2-40B4-BE49-F238E27FC236}">
                  <a16:creationId xmlns:a16="http://schemas.microsoft.com/office/drawing/2014/main" id="{A8557656-935C-2EB5-C753-6CCF32D91F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1479" y="4597979"/>
              <a:ext cx="317584" cy="290840"/>
            </a:xfrm>
            <a:prstGeom prst="rect">
              <a:avLst/>
            </a:prstGeom>
          </p:spPr>
        </p:pic>
      </p:grpSp>
    </p:spTree>
    <p:extLst>
      <p:ext uri="{BB962C8B-B14F-4D97-AF65-F5344CB8AC3E}">
        <p14:creationId xmlns:p14="http://schemas.microsoft.com/office/powerpoint/2010/main" val="217931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4AB71526-BF72-79FB-15D6-87F1CCFD7C3C}"/>
              </a:ext>
            </a:extLst>
          </p:cNvPr>
          <p:cNvSpPr>
            <a:spLocks noGrp="1"/>
          </p:cNvSpPr>
          <p:nvPr>
            <p:ph idx="1"/>
          </p:nvPr>
        </p:nvSpPr>
        <p:spPr>
          <a:xfrm>
            <a:off x="580836" y="2132238"/>
            <a:ext cx="7982327" cy="2093284"/>
          </a:xfrm>
        </p:spPr>
        <p:txBody>
          <a:bodyPr>
            <a:noAutofit/>
          </a:bodyPr>
          <a:lstStyle/>
          <a:p>
            <a:pPr marL="0" indent="0" algn="ctr">
              <a:lnSpc>
                <a:spcPct val="100000"/>
              </a:lnSpc>
              <a:buNone/>
            </a:pPr>
            <a:r>
              <a:rPr lang="en-US" b="1" dirty="0">
                <a:solidFill>
                  <a:schemeClr val="tx1"/>
                </a:solidFill>
              </a:rPr>
              <a:t>The goal of NERIS is to empower the local fire and emergency services community </a:t>
            </a:r>
            <a:r>
              <a:rPr lang="en-US" dirty="0"/>
              <a:t>by equipping them with near real-time information and analytic tools that support data informed decision-making for enhanced preparedness and response to incidents involving all hazards. </a:t>
            </a:r>
          </a:p>
          <a:p>
            <a:pPr marL="0" indent="0" algn="ctr">
              <a:lnSpc>
                <a:spcPct val="100000"/>
              </a:lnSpc>
              <a:buNone/>
            </a:pPr>
            <a:endParaRPr lang="en-US" dirty="0"/>
          </a:p>
        </p:txBody>
      </p:sp>
      <p:pic>
        <p:nvPicPr>
          <p:cNvPr id="14" name="Picture 13" descr="A blue and red logo&#10;&#10;AI-generated content may be incorrect.">
            <a:extLst>
              <a:ext uri="{FF2B5EF4-FFF2-40B4-BE49-F238E27FC236}">
                <a16:creationId xmlns:a16="http://schemas.microsoft.com/office/drawing/2014/main" id="{66B37953-7DBA-4C79-5F5E-05AC9439FFC5}"/>
              </a:ext>
            </a:extLst>
          </p:cNvPr>
          <p:cNvPicPr>
            <a:picLocks noChangeAspect="1"/>
          </p:cNvPicPr>
          <p:nvPr/>
        </p:nvPicPr>
        <p:blipFill>
          <a:blip r:embed="rId3"/>
          <a:stretch>
            <a:fillRect/>
          </a:stretch>
        </p:blipFill>
        <p:spPr>
          <a:xfrm>
            <a:off x="2570201" y="526473"/>
            <a:ext cx="4003597" cy="1298196"/>
          </a:xfrm>
          <a:prstGeom prst="rect">
            <a:avLst/>
          </a:prstGeom>
        </p:spPr>
      </p:pic>
    </p:spTree>
    <p:extLst>
      <p:ext uri="{BB962C8B-B14F-4D97-AF65-F5344CB8AC3E}">
        <p14:creationId xmlns:p14="http://schemas.microsoft.com/office/powerpoint/2010/main" val="133089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4F65F9-7D6A-F855-DB05-268DB631B740}"/>
              </a:ext>
            </a:extLst>
          </p:cNvPr>
          <p:cNvGrpSpPr/>
          <p:nvPr/>
        </p:nvGrpSpPr>
        <p:grpSpPr>
          <a:xfrm>
            <a:off x="426618" y="1447801"/>
            <a:ext cx="8247482" cy="2730499"/>
            <a:chOff x="426618" y="1467082"/>
            <a:chExt cx="8933282" cy="2732871"/>
          </a:xfrm>
          <a:solidFill>
            <a:schemeClr val="bg2"/>
          </a:solidFill>
        </p:grpSpPr>
        <p:sp>
          <p:nvSpPr>
            <p:cNvPr id="2" name="Rounded Rectangle 1">
              <a:extLst>
                <a:ext uri="{FF2B5EF4-FFF2-40B4-BE49-F238E27FC236}">
                  <a16:creationId xmlns:a16="http://schemas.microsoft.com/office/drawing/2014/main" id="{23DBA783-B712-FB67-FCE0-0FD636226715}"/>
                </a:ext>
              </a:extLst>
            </p:cNvPr>
            <p:cNvSpPr/>
            <p:nvPr/>
          </p:nvSpPr>
          <p:spPr>
            <a:xfrm>
              <a:off x="426618" y="1467082"/>
              <a:ext cx="2837282" cy="2732871"/>
            </a:xfrm>
            <a:prstGeom prst="roundRect">
              <a:avLst>
                <a:gd name="adj" fmla="val 690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6EBFC9F2-E087-B61C-BC0C-C7577755C166}"/>
                </a:ext>
              </a:extLst>
            </p:cNvPr>
            <p:cNvSpPr/>
            <p:nvPr/>
          </p:nvSpPr>
          <p:spPr>
            <a:xfrm>
              <a:off x="3474618" y="1467082"/>
              <a:ext cx="2837282" cy="2732871"/>
            </a:xfrm>
            <a:prstGeom prst="roundRect">
              <a:avLst>
                <a:gd name="adj" fmla="val 690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35BD6315-6A21-39D5-9CB3-ECC18203AA7C}"/>
                </a:ext>
              </a:extLst>
            </p:cNvPr>
            <p:cNvSpPr/>
            <p:nvPr/>
          </p:nvSpPr>
          <p:spPr>
            <a:xfrm>
              <a:off x="6522618" y="1467082"/>
              <a:ext cx="2837282" cy="2732871"/>
            </a:xfrm>
            <a:prstGeom prst="roundRect">
              <a:avLst>
                <a:gd name="adj" fmla="val 690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13">
            <a:extLst>
              <a:ext uri="{FF2B5EF4-FFF2-40B4-BE49-F238E27FC236}">
                <a16:creationId xmlns:a16="http://schemas.microsoft.com/office/drawing/2014/main" id="{3D7E3378-8C61-8C8E-7E29-134B4FDE7D43}"/>
              </a:ext>
            </a:extLst>
          </p:cNvPr>
          <p:cNvSpPr>
            <a:spLocks noGrp="1"/>
          </p:cNvSpPr>
          <p:nvPr>
            <p:ph type="title"/>
          </p:nvPr>
        </p:nvSpPr>
        <p:spPr/>
        <p:txBody>
          <a:bodyPr/>
          <a:lstStyle/>
          <a:p>
            <a:r>
              <a:rPr lang="en-US" dirty="0"/>
              <a:t>The Focus of NERIS:</a:t>
            </a:r>
          </a:p>
        </p:txBody>
      </p:sp>
      <p:sp>
        <p:nvSpPr>
          <p:cNvPr id="15" name="Google Shape;487;p68">
            <a:extLst>
              <a:ext uri="{FF2B5EF4-FFF2-40B4-BE49-F238E27FC236}">
                <a16:creationId xmlns:a16="http://schemas.microsoft.com/office/drawing/2014/main" id="{02A0D388-1CCE-E875-D150-DCEF1455A364}"/>
              </a:ext>
            </a:extLst>
          </p:cNvPr>
          <p:cNvSpPr txBox="1"/>
          <p:nvPr/>
        </p:nvSpPr>
        <p:spPr>
          <a:xfrm>
            <a:off x="609600" y="2128084"/>
            <a:ext cx="2273300" cy="36929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bg1"/>
                </a:solidFill>
                <a:latin typeface="Inter" panose="02000503000000020004" pitchFamily="2" charset="0"/>
                <a:ea typeface="Inter" panose="02000503000000020004" pitchFamily="2" charset="0"/>
                <a:sym typeface="Open Sans"/>
              </a:rPr>
              <a:t>RISK</a:t>
            </a:r>
          </a:p>
        </p:txBody>
      </p:sp>
      <p:sp>
        <p:nvSpPr>
          <p:cNvPr id="16" name="Google Shape;488;p68">
            <a:extLst>
              <a:ext uri="{FF2B5EF4-FFF2-40B4-BE49-F238E27FC236}">
                <a16:creationId xmlns:a16="http://schemas.microsoft.com/office/drawing/2014/main" id="{705DA266-D10B-6569-E78F-F8E0BB67D70E}"/>
              </a:ext>
            </a:extLst>
          </p:cNvPr>
          <p:cNvSpPr txBox="1"/>
          <p:nvPr/>
        </p:nvSpPr>
        <p:spPr>
          <a:xfrm>
            <a:off x="609600" y="2490053"/>
            <a:ext cx="2273300" cy="1541407"/>
          </a:xfrm>
          <a:prstGeom prst="rect">
            <a:avLst/>
          </a:prstGeom>
          <a:noFill/>
          <a:ln>
            <a:noFill/>
          </a:ln>
        </p:spPr>
        <p:txBody>
          <a:bodyPr spcFirstLastPara="1" wrap="square" lIns="0" tIns="45700" rIns="0" bIns="45700" anchor="t" anchorCtr="0">
            <a:spAutoFit/>
          </a:bodyPr>
          <a:lstStyle/>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Community Vulnerability</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Structures in First Due</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Code Adoption</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Evolving Weather Hazards</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p:txBody>
      </p:sp>
      <p:sp>
        <p:nvSpPr>
          <p:cNvPr id="7" name="Google Shape;487;p68">
            <a:extLst>
              <a:ext uri="{FF2B5EF4-FFF2-40B4-BE49-F238E27FC236}">
                <a16:creationId xmlns:a16="http://schemas.microsoft.com/office/drawing/2014/main" id="{8512AF8A-D90A-FA46-0DDB-E11775294AB1}"/>
              </a:ext>
            </a:extLst>
          </p:cNvPr>
          <p:cNvSpPr txBox="1"/>
          <p:nvPr/>
        </p:nvSpPr>
        <p:spPr>
          <a:xfrm>
            <a:off x="3409950" y="2128937"/>
            <a:ext cx="2273300" cy="36929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bg1"/>
                </a:solidFill>
                <a:latin typeface="Inter" panose="02000503000000020004" pitchFamily="2" charset="0"/>
                <a:ea typeface="Inter" panose="02000503000000020004" pitchFamily="2" charset="0"/>
                <a:sym typeface="Open Sans"/>
              </a:rPr>
              <a:t>DEPLOYMENT</a:t>
            </a:r>
          </a:p>
        </p:txBody>
      </p:sp>
      <p:sp>
        <p:nvSpPr>
          <p:cNvPr id="9" name="Google Shape;487;p68">
            <a:extLst>
              <a:ext uri="{FF2B5EF4-FFF2-40B4-BE49-F238E27FC236}">
                <a16:creationId xmlns:a16="http://schemas.microsoft.com/office/drawing/2014/main" id="{979980A8-753E-0976-6244-77BE124F5068}"/>
              </a:ext>
            </a:extLst>
          </p:cNvPr>
          <p:cNvSpPr txBox="1"/>
          <p:nvPr/>
        </p:nvSpPr>
        <p:spPr>
          <a:xfrm>
            <a:off x="6216650" y="2128937"/>
            <a:ext cx="2273300" cy="36929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bg1"/>
                </a:solidFill>
                <a:latin typeface="Inter" panose="02000503000000020004" pitchFamily="2" charset="0"/>
                <a:ea typeface="Inter" panose="02000503000000020004" pitchFamily="2" charset="0"/>
                <a:sym typeface="Open Sans"/>
              </a:rPr>
              <a:t>PERFORMANCE</a:t>
            </a:r>
          </a:p>
        </p:txBody>
      </p:sp>
      <p:sp>
        <p:nvSpPr>
          <p:cNvPr id="11" name="Google Shape;488;p68">
            <a:extLst>
              <a:ext uri="{FF2B5EF4-FFF2-40B4-BE49-F238E27FC236}">
                <a16:creationId xmlns:a16="http://schemas.microsoft.com/office/drawing/2014/main" id="{977B57B6-AEF3-18C2-F066-3366C33CD87A}"/>
              </a:ext>
            </a:extLst>
          </p:cNvPr>
          <p:cNvSpPr txBox="1"/>
          <p:nvPr/>
        </p:nvSpPr>
        <p:spPr>
          <a:xfrm>
            <a:off x="3416300" y="2490053"/>
            <a:ext cx="2273300" cy="1831230"/>
          </a:xfrm>
          <a:prstGeom prst="rect">
            <a:avLst/>
          </a:prstGeom>
          <a:noFill/>
          <a:ln>
            <a:noFill/>
          </a:ln>
        </p:spPr>
        <p:txBody>
          <a:bodyPr spcFirstLastPara="1" wrap="square" lIns="0" tIns="45700" rIns="0" bIns="45700" anchor="t" anchorCtr="0">
            <a:spAutoFit/>
          </a:bodyPr>
          <a:lstStyle/>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Resource Allocation</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Monitor Staffing Levels</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Station &amp; Unit Capacity</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Geographic Areas of Concern</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p:txBody>
      </p:sp>
      <p:sp>
        <p:nvSpPr>
          <p:cNvPr id="12" name="Google Shape;488;p68">
            <a:extLst>
              <a:ext uri="{FF2B5EF4-FFF2-40B4-BE49-F238E27FC236}">
                <a16:creationId xmlns:a16="http://schemas.microsoft.com/office/drawing/2014/main" id="{D5979295-FB46-C047-0146-5242161327E9}"/>
              </a:ext>
            </a:extLst>
          </p:cNvPr>
          <p:cNvSpPr txBox="1"/>
          <p:nvPr/>
        </p:nvSpPr>
        <p:spPr>
          <a:xfrm>
            <a:off x="6210300" y="2490053"/>
            <a:ext cx="2273300" cy="2031285"/>
          </a:xfrm>
          <a:prstGeom prst="rect">
            <a:avLst/>
          </a:prstGeom>
          <a:noFill/>
          <a:ln>
            <a:noFill/>
          </a:ln>
        </p:spPr>
        <p:txBody>
          <a:bodyPr spcFirstLastPara="1" wrap="square" lIns="0" tIns="45700" rIns="0" bIns="45700" anchor="t" anchorCtr="0">
            <a:spAutoFit/>
          </a:bodyPr>
          <a:lstStyle/>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Response Time</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Effective Crew Size &amp;   Response Force </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Inform Training Needs</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p:txBody>
      </p:sp>
      <p:sp>
        <p:nvSpPr>
          <p:cNvPr id="13" name="Oval 12">
            <a:extLst>
              <a:ext uri="{FF2B5EF4-FFF2-40B4-BE49-F238E27FC236}">
                <a16:creationId xmlns:a16="http://schemas.microsoft.com/office/drawing/2014/main" id="{9A3640FC-A6F5-8C5E-C731-2D55BC0FFF96}"/>
              </a:ext>
            </a:extLst>
          </p:cNvPr>
          <p:cNvSpPr/>
          <p:nvPr/>
        </p:nvSpPr>
        <p:spPr>
          <a:xfrm>
            <a:off x="1263650" y="965200"/>
            <a:ext cx="965200" cy="965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4FEE913-EB7A-735A-E7B2-9EAF19D4BC68}"/>
              </a:ext>
            </a:extLst>
          </p:cNvPr>
          <p:cNvSpPr/>
          <p:nvPr/>
        </p:nvSpPr>
        <p:spPr>
          <a:xfrm>
            <a:off x="4110663" y="965200"/>
            <a:ext cx="965200" cy="965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9CE5772-7BD6-841A-F685-36D29D94C5BA}"/>
              </a:ext>
            </a:extLst>
          </p:cNvPr>
          <p:cNvSpPr/>
          <p:nvPr/>
        </p:nvSpPr>
        <p:spPr>
          <a:xfrm>
            <a:off x="6864350" y="965200"/>
            <a:ext cx="965200" cy="965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1B527D24-7EB5-CEB4-A3A9-2A07D8643E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7378" y="1144957"/>
            <a:ext cx="660519" cy="564093"/>
          </a:xfrm>
          <a:prstGeom prst="rect">
            <a:avLst/>
          </a:prstGeom>
        </p:spPr>
      </p:pic>
      <p:pic>
        <p:nvPicPr>
          <p:cNvPr id="25" name="Graphic 24">
            <a:extLst>
              <a:ext uri="{FF2B5EF4-FFF2-40B4-BE49-F238E27FC236}">
                <a16:creationId xmlns:a16="http://schemas.microsoft.com/office/drawing/2014/main" id="{A2AE6170-4C29-5B27-517A-851134CC9F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8096" y="1093121"/>
            <a:ext cx="590483" cy="668299"/>
          </a:xfrm>
          <a:prstGeom prst="rect">
            <a:avLst/>
          </a:prstGeom>
        </p:spPr>
      </p:pic>
      <p:pic>
        <p:nvPicPr>
          <p:cNvPr id="27" name="Graphic 26">
            <a:extLst>
              <a:ext uri="{FF2B5EF4-FFF2-40B4-BE49-F238E27FC236}">
                <a16:creationId xmlns:a16="http://schemas.microsoft.com/office/drawing/2014/main" id="{87894BD1-9C86-2686-DD4E-5C9BC621FE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3089" y="1173165"/>
            <a:ext cx="640589" cy="623620"/>
          </a:xfrm>
          <a:prstGeom prst="rect">
            <a:avLst/>
          </a:prstGeom>
        </p:spPr>
      </p:pic>
    </p:spTree>
    <p:extLst>
      <p:ext uri="{BB962C8B-B14F-4D97-AF65-F5344CB8AC3E}">
        <p14:creationId xmlns:p14="http://schemas.microsoft.com/office/powerpoint/2010/main" val="188940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4558466-FBF0-D595-7E2D-64333384862B}"/>
              </a:ext>
            </a:extLst>
          </p:cNvPr>
          <p:cNvGrpSpPr/>
          <p:nvPr/>
        </p:nvGrpSpPr>
        <p:grpSpPr>
          <a:xfrm>
            <a:off x="194461" y="998776"/>
            <a:ext cx="8639864" cy="3197180"/>
            <a:chOff x="194460" y="998775"/>
            <a:chExt cx="9553027" cy="3184587"/>
          </a:xfrm>
        </p:grpSpPr>
        <p:sp>
          <p:nvSpPr>
            <p:cNvPr id="10" name="Chevron 9">
              <a:extLst>
                <a:ext uri="{FF2B5EF4-FFF2-40B4-BE49-F238E27FC236}">
                  <a16:creationId xmlns:a16="http://schemas.microsoft.com/office/drawing/2014/main" id="{09ED2B47-2D8F-3B79-44E1-20ED750B2D89}"/>
                </a:ext>
              </a:extLst>
            </p:cNvPr>
            <p:cNvSpPr/>
            <p:nvPr/>
          </p:nvSpPr>
          <p:spPr>
            <a:xfrm>
              <a:off x="194460" y="998775"/>
              <a:ext cx="2144308" cy="3184587"/>
            </a:xfrm>
            <a:prstGeom prst="chevron">
              <a:avLst>
                <a:gd name="adj" fmla="val 1885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hevron 3">
              <a:extLst>
                <a:ext uri="{FF2B5EF4-FFF2-40B4-BE49-F238E27FC236}">
                  <a16:creationId xmlns:a16="http://schemas.microsoft.com/office/drawing/2014/main" id="{29926C07-960A-3444-D531-4BE9633559D0}"/>
                </a:ext>
              </a:extLst>
            </p:cNvPr>
            <p:cNvSpPr/>
            <p:nvPr/>
          </p:nvSpPr>
          <p:spPr>
            <a:xfrm>
              <a:off x="2046640" y="998775"/>
              <a:ext cx="2144308" cy="3184587"/>
            </a:xfrm>
            <a:prstGeom prst="chevron">
              <a:avLst>
                <a:gd name="adj" fmla="val 18852"/>
              </a:avLst>
            </a:prstGeom>
            <a:solidFill>
              <a:schemeClr val="accent5">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evron 4">
              <a:extLst>
                <a:ext uri="{FF2B5EF4-FFF2-40B4-BE49-F238E27FC236}">
                  <a16:creationId xmlns:a16="http://schemas.microsoft.com/office/drawing/2014/main" id="{337A5940-6A66-3D89-DDEC-73D542AA4011}"/>
                </a:ext>
              </a:extLst>
            </p:cNvPr>
            <p:cNvSpPr/>
            <p:nvPr/>
          </p:nvSpPr>
          <p:spPr>
            <a:xfrm>
              <a:off x="3898820" y="998775"/>
              <a:ext cx="2144308" cy="3184587"/>
            </a:xfrm>
            <a:prstGeom prst="chevron">
              <a:avLst>
                <a:gd name="adj" fmla="val 1885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hevron 5">
              <a:extLst>
                <a:ext uri="{FF2B5EF4-FFF2-40B4-BE49-F238E27FC236}">
                  <a16:creationId xmlns:a16="http://schemas.microsoft.com/office/drawing/2014/main" id="{DBE8B4B9-84A6-8B63-58E2-20BBEC9162C1}"/>
                </a:ext>
              </a:extLst>
            </p:cNvPr>
            <p:cNvSpPr/>
            <p:nvPr/>
          </p:nvSpPr>
          <p:spPr>
            <a:xfrm>
              <a:off x="5751000" y="998775"/>
              <a:ext cx="2144308" cy="3184587"/>
            </a:xfrm>
            <a:prstGeom prst="chevron">
              <a:avLst>
                <a:gd name="adj" fmla="val 18852"/>
              </a:avLst>
            </a:prstGeom>
            <a:solidFill>
              <a:srgbClr val="7837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hevron 6">
              <a:extLst>
                <a:ext uri="{FF2B5EF4-FFF2-40B4-BE49-F238E27FC236}">
                  <a16:creationId xmlns:a16="http://schemas.microsoft.com/office/drawing/2014/main" id="{677D5046-03C1-55F1-95E0-B549F8787679}"/>
                </a:ext>
              </a:extLst>
            </p:cNvPr>
            <p:cNvSpPr/>
            <p:nvPr/>
          </p:nvSpPr>
          <p:spPr>
            <a:xfrm>
              <a:off x="7603179" y="998775"/>
              <a:ext cx="2144308" cy="3184587"/>
            </a:xfrm>
            <a:prstGeom prst="chevron">
              <a:avLst>
                <a:gd name="adj" fmla="val 1885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0" name="Rectangle 99">
            <a:extLst>
              <a:ext uri="{FF2B5EF4-FFF2-40B4-BE49-F238E27FC236}">
                <a16:creationId xmlns:a16="http://schemas.microsoft.com/office/drawing/2014/main" id="{81540DFC-7DC3-8BAA-727B-64BAFEE9F781}"/>
              </a:ext>
            </a:extLst>
          </p:cNvPr>
          <p:cNvSpPr/>
          <p:nvPr/>
        </p:nvSpPr>
        <p:spPr>
          <a:xfrm>
            <a:off x="88899" y="2286349"/>
            <a:ext cx="8860639" cy="615533"/>
          </a:xfrm>
          <a:prstGeom prst="rect">
            <a:avLst/>
          </a:prstGeom>
          <a:solidFill>
            <a:schemeClr val="accent6">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Google Shape;487;p68">
            <a:extLst>
              <a:ext uri="{FF2B5EF4-FFF2-40B4-BE49-F238E27FC236}">
                <a16:creationId xmlns:a16="http://schemas.microsoft.com/office/drawing/2014/main" id="{248BEEC2-E400-B55C-E333-3A429FCD5E29}"/>
              </a:ext>
            </a:extLst>
          </p:cNvPr>
          <p:cNvSpPr txBox="1"/>
          <p:nvPr/>
        </p:nvSpPr>
        <p:spPr>
          <a:xfrm>
            <a:off x="623127" y="2430295"/>
            <a:ext cx="1389355" cy="338514"/>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600" b="1" dirty="0">
                <a:solidFill>
                  <a:schemeClr val="accent6"/>
                </a:solidFill>
                <a:latin typeface="Inter" panose="02000503000000020004" pitchFamily="2" charset="0"/>
                <a:ea typeface="Inter" panose="02000503000000020004" pitchFamily="2" charset="0"/>
                <a:sym typeface="Open Sans"/>
              </a:rPr>
              <a:t>COLLECT</a:t>
            </a:r>
          </a:p>
        </p:txBody>
      </p:sp>
      <p:sp>
        <p:nvSpPr>
          <p:cNvPr id="30" name="Google Shape;487;p68">
            <a:extLst>
              <a:ext uri="{FF2B5EF4-FFF2-40B4-BE49-F238E27FC236}">
                <a16:creationId xmlns:a16="http://schemas.microsoft.com/office/drawing/2014/main" id="{DD9739B3-0056-0600-639E-81A29F069DF6}"/>
              </a:ext>
            </a:extLst>
          </p:cNvPr>
          <p:cNvSpPr txBox="1"/>
          <p:nvPr/>
        </p:nvSpPr>
        <p:spPr>
          <a:xfrm>
            <a:off x="3511668" y="2414756"/>
            <a:ext cx="2257252" cy="338514"/>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600" b="1" dirty="0">
                <a:solidFill>
                  <a:schemeClr val="accent6"/>
                </a:solidFill>
                <a:latin typeface="Inter" panose="02000503000000020004" pitchFamily="2" charset="0"/>
                <a:ea typeface="Inter" panose="02000503000000020004" pitchFamily="2" charset="0"/>
                <a:sym typeface="Open Sans"/>
              </a:rPr>
              <a:t>MANAGE</a:t>
            </a:r>
          </a:p>
        </p:txBody>
      </p:sp>
      <p:sp>
        <p:nvSpPr>
          <p:cNvPr id="32" name="Google Shape;487;p68">
            <a:extLst>
              <a:ext uri="{FF2B5EF4-FFF2-40B4-BE49-F238E27FC236}">
                <a16:creationId xmlns:a16="http://schemas.microsoft.com/office/drawing/2014/main" id="{F3A9D53C-E3C9-6B90-B026-4B53736946DF}"/>
              </a:ext>
            </a:extLst>
          </p:cNvPr>
          <p:cNvSpPr txBox="1"/>
          <p:nvPr/>
        </p:nvSpPr>
        <p:spPr>
          <a:xfrm>
            <a:off x="7319792" y="2425652"/>
            <a:ext cx="1388485" cy="338514"/>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600" b="1" dirty="0">
                <a:solidFill>
                  <a:schemeClr val="accent6"/>
                </a:solidFill>
                <a:latin typeface="Inter" panose="02000503000000020004" pitchFamily="2" charset="0"/>
                <a:ea typeface="Inter" panose="02000503000000020004" pitchFamily="2" charset="0"/>
                <a:sym typeface="Open Sans"/>
              </a:rPr>
              <a:t>SHARE</a:t>
            </a:r>
          </a:p>
        </p:txBody>
      </p:sp>
      <p:sp>
        <p:nvSpPr>
          <p:cNvPr id="42" name="Title 41">
            <a:extLst>
              <a:ext uri="{FF2B5EF4-FFF2-40B4-BE49-F238E27FC236}">
                <a16:creationId xmlns:a16="http://schemas.microsoft.com/office/drawing/2014/main" id="{3CC3DEFE-265F-D486-768F-8786E1121450}"/>
              </a:ext>
            </a:extLst>
          </p:cNvPr>
          <p:cNvSpPr>
            <a:spLocks noGrp="1"/>
          </p:cNvSpPr>
          <p:nvPr>
            <p:ph type="title"/>
          </p:nvPr>
        </p:nvSpPr>
        <p:spPr/>
        <p:txBody>
          <a:bodyPr/>
          <a:lstStyle/>
          <a:p>
            <a:r>
              <a:rPr lang="en-US" dirty="0"/>
              <a:t>Fundamentally, NERIS</a:t>
            </a:r>
          </a:p>
        </p:txBody>
      </p:sp>
      <p:sp>
        <p:nvSpPr>
          <p:cNvPr id="73" name="Google Shape;488;p68">
            <a:extLst>
              <a:ext uri="{FF2B5EF4-FFF2-40B4-BE49-F238E27FC236}">
                <a16:creationId xmlns:a16="http://schemas.microsoft.com/office/drawing/2014/main" id="{CD87B980-5E3A-E004-22C3-7EB02CADD1B7}"/>
              </a:ext>
            </a:extLst>
          </p:cNvPr>
          <p:cNvSpPr txBox="1"/>
          <p:nvPr/>
        </p:nvSpPr>
        <p:spPr>
          <a:xfrm>
            <a:off x="7296953" y="3091470"/>
            <a:ext cx="1110375" cy="969476"/>
          </a:xfrm>
          <a:prstGeom prst="rect">
            <a:avLst/>
          </a:prstGeom>
          <a:noFill/>
          <a:ln>
            <a:noFill/>
          </a:ln>
        </p:spPr>
        <p:txBody>
          <a:bodyPr spcFirstLastPara="1" wrap="square" lIns="0" tIns="0" rIns="0" bIns="45700" anchor="t" anchorCtr="0">
            <a:spAutoFit/>
          </a:bodyPr>
          <a:lstStyle/>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State Fire Marshals</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USFA &amp; Other Federal Agencies</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Local Departments &amp; Partners</a:t>
            </a:r>
          </a:p>
        </p:txBody>
      </p:sp>
      <p:sp>
        <p:nvSpPr>
          <p:cNvPr id="9" name="Google Shape;487;p68">
            <a:extLst>
              <a:ext uri="{FF2B5EF4-FFF2-40B4-BE49-F238E27FC236}">
                <a16:creationId xmlns:a16="http://schemas.microsoft.com/office/drawing/2014/main" id="{5215A08F-1749-6E53-4CBC-094F8CBA36DC}"/>
              </a:ext>
            </a:extLst>
          </p:cNvPr>
          <p:cNvSpPr txBox="1"/>
          <p:nvPr/>
        </p:nvSpPr>
        <p:spPr>
          <a:xfrm>
            <a:off x="5587272" y="2425652"/>
            <a:ext cx="1388485" cy="338514"/>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600" b="1" dirty="0">
                <a:solidFill>
                  <a:schemeClr val="accent6"/>
                </a:solidFill>
                <a:latin typeface="Inter" panose="02000503000000020004" pitchFamily="2" charset="0"/>
                <a:ea typeface="Inter" panose="02000503000000020004" pitchFamily="2" charset="0"/>
                <a:sym typeface="Open Sans"/>
              </a:rPr>
              <a:t>ANALYZE</a:t>
            </a:r>
          </a:p>
        </p:txBody>
      </p:sp>
      <p:sp>
        <p:nvSpPr>
          <p:cNvPr id="11" name="Google Shape;487;p68">
            <a:extLst>
              <a:ext uri="{FF2B5EF4-FFF2-40B4-BE49-F238E27FC236}">
                <a16:creationId xmlns:a16="http://schemas.microsoft.com/office/drawing/2014/main" id="{3595BBF9-AEC7-E8F3-0923-0EF3FB872BB1}"/>
              </a:ext>
            </a:extLst>
          </p:cNvPr>
          <p:cNvSpPr txBox="1"/>
          <p:nvPr/>
        </p:nvSpPr>
        <p:spPr>
          <a:xfrm>
            <a:off x="1836537" y="2414756"/>
            <a:ext cx="2257252" cy="338514"/>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600" b="1" dirty="0">
                <a:solidFill>
                  <a:schemeClr val="accent6"/>
                </a:solidFill>
                <a:latin typeface="Inter" panose="02000503000000020004" pitchFamily="2" charset="0"/>
                <a:ea typeface="Inter" panose="02000503000000020004" pitchFamily="2" charset="0"/>
                <a:sym typeface="Open Sans"/>
              </a:rPr>
              <a:t>INTEGRATE</a:t>
            </a:r>
          </a:p>
        </p:txBody>
      </p:sp>
      <p:sp>
        <p:nvSpPr>
          <p:cNvPr id="12" name="Google Shape;488;p68">
            <a:extLst>
              <a:ext uri="{FF2B5EF4-FFF2-40B4-BE49-F238E27FC236}">
                <a16:creationId xmlns:a16="http://schemas.microsoft.com/office/drawing/2014/main" id="{022795F1-28F6-A00C-5128-8D52178D8ADC}"/>
              </a:ext>
            </a:extLst>
          </p:cNvPr>
          <p:cNvSpPr txBox="1"/>
          <p:nvPr/>
        </p:nvSpPr>
        <p:spPr>
          <a:xfrm>
            <a:off x="5624016" y="3091470"/>
            <a:ext cx="1110375" cy="615533"/>
          </a:xfrm>
          <a:prstGeom prst="rect">
            <a:avLst/>
          </a:prstGeom>
          <a:noFill/>
          <a:ln>
            <a:noFill/>
          </a:ln>
        </p:spPr>
        <p:txBody>
          <a:bodyPr spcFirstLastPara="1" wrap="square" lIns="0" tIns="0" rIns="0" bIns="45700" anchor="t" anchorCtr="0">
            <a:spAutoFit/>
          </a:bodyPr>
          <a:lstStyle/>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Data Enrichment</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Analytics &amp; Dashboards</a:t>
            </a:r>
          </a:p>
        </p:txBody>
      </p:sp>
      <p:sp>
        <p:nvSpPr>
          <p:cNvPr id="33" name="Google Shape;488;p68">
            <a:extLst>
              <a:ext uri="{FF2B5EF4-FFF2-40B4-BE49-F238E27FC236}">
                <a16:creationId xmlns:a16="http://schemas.microsoft.com/office/drawing/2014/main" id="{D743E8FE-E741-8561-F8FD-3CF3F78DA35B}"/>
              </a:ext>
            </a:extLst>
          </p:cNvPr>
          <p:cNvSpPr txBox="1"/>
          <p:nvPr/>
        </p:nvSpPr>
        <p:spPr>
          <a:xfrm>
            <a:off x="2245488" y="3091470"/>
            <a:ext cx="1143819" cy="892532"/>
          </a:xfrm>
          <a:prstGeom prst="rect">
            <a:avLst/>
          </a:prstGeom>
          <a:noFill/>
          <a:ln>
            <a:noFill/>
          </a:ln>
        </p:spPr>
        <p:txBody>
          <a:bodyPr spcFirstLastPara="1" wrap="square" lIns="0" tIns="0" rIns="0" bIns="45700" anchor="t" anchorCtr="0">
            <a:spAutoFit/>
          </a:bodyPr>
          <a:lstStyle/>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External Data Sources</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GIS, Weather, Infrastructure, Census</a:t>
            </a:r>
          </a:p>
        </p:txBody>
      </p:sp>
      <p:sp>
        <p:nvSpPr>
          <p:cNvPr id="34" name="Google Shape;488;p68">
            <a:extLst>
              <a:ext uri="{FF2B5EF4-FFF2-40B4-BE49-F238E27FC236}">
                <a16:creationId xmlns:a16="http://schemas.microsoft.com/office/drawing/2014/main" id="{2242B663-0806-DA87-181E-B45165E28043}"/>
              </a:ext>
            </a:extLst>
          </p:cNvPr>
          <p:cNvSpPr txBox="1"/>
          <p:nvPr/>
        </p:nvSpPr>
        <p:spPr>
          <a:xfrm>
            <a:off x="3912243" y="3091470"/>
            <a:ext cx="1143819" cy="754032"/>
          </a:xfrm>
          <a:prstGeom prst="rect">
            <a:avLst/>
          </a:prstGeom>
          <a:noFill/>
          <a:ln>
            <a:noFill/>
          </a:ln>
        </p:spPr>
        <p:txBody>
          <a:bodyPr spcFirstLastPara="1" wrap="square" lIns="0" tIns="0" rIns="0" bIns="45700" anchor="t" anchorCtr="0">
            <a:spAutoFit/>
          </a:bodyPr>
          <a:lstStyle/>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Secure, Cloud-Based Data</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Public Data Dictionary</a:t>
            </a:r>
          </a:p>
        </p:txBody>
      </p:sp>
      <p:sp>
        <p:nvSpPr>
          <p:cNvPr id="35" name="Google Shape;488;p68">
            <a:extLst>
              <a:ext uri="{FF2B5EF4-FFF2-40B4-BE49-F238E27FC236}">
                <a16:creationId xmlns:a16="http://schemas.microsoft.com/office/drawing/2014/main" id="{291444C3-4237-65AC-CC3B-6FBA61203C65}"/>
              </a:ext>
            </a:extLst>
          </p:cNvPr>
          <p:cNvSpPr txBox="1"/>
          <p:nvPr/>
        </p:nvSpPr>
        <p:spPr>
          <a:xfrm>
            <a:off x="617005" y="3091470"/>
            <a:ext cx="1110375" cy="615533"/>
          </a:xfrm>
          <a:prstGeom prst="rect">
            <a:avLst/>
          </a:prstGeom>
          <a:noFill/>
          <a:ln>
            <a:noFill/>
          </a:ln>
        </p:spPr>
        <p:txBody>
          <a:bodyPr spcFirstLastPara="1" wrap="square" lIns="0" tIns="0" rIns="0" bIns="45700" anchor="t" anchorCtr="0">
            <a:spAutoFit/>
          </a:bodyPr>
          <a:lstStyle/>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CAD/RMS</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NERIS Collection App</a:t>
            </a:r>
          </a:p>
        </p:txBody>
      </p:sp>
      <p:pic>
        <p:nvPicPr>
          <p:cNvPr id="36" name="Graphic 35">
            <a:extLst>
              <a:ext uri="{FF2B5EF4-FFF2-40B4-BE49-F238E27FC236}">
                <a16:creationId xmlns:a16="http://schemas.microsoft.com/office/drawing/2014/main" id="{54DEFE8B-A13D-FB2D-5833-087B4D383A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3104" y="1326445"/>
            <a:ext cx="656054" cy="698228"/>
          </a:xfrm>
          <a:prstGeom prst="rect">
            <a:avLst/>
          </a:prstGeom>
        </p:spPr>
      </p:pic>
      <p:pic>
        <p:nvPicPr>
          <p:cNvPr id="37" name="Graphic 36">
            <a:extLst>
              <a:ext uri="{FF2B5EF4-FFF2-40B4-BE49-F238E27FC236}">
                <a16:creationId xmlns:a16="http://schemas.microsoft.com/office/drawing/2014/main" id="{D937A7E3-9A25-598C-5182-A136F60380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195" y="1353830"/>
            <a:ext cx="883493" cy="585171"/>
          </a:xfrm>
          <a:prstGeom prst="rect">
            <a:avLst/>
          </a:prstGeom>
        </p:spPr>
      </p:pic>
      <p:pic>
        <p:nvPicPr>
          <p:cNvPr id="38" name="Graphic 37">
            <a:extLst>
              <a:ext uri="{FF2B5EF4-FFF2-40B4-BE49-F238E27FC236}">
                <a16:creationId xmlns:a16="http://schemas.microsoft.com/office/drawing/2014/main" id="{0A5B24F8-7515-C996-2011-34272CF960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10050" y="1242909"/>
            <a:ext cx="733650" cy="807015"/>
          </a:xfrm>
          <a:prstGeom prst="rect">
            <a:avLst/>
          </a:prstGeom>
        </p:spPr>
      </p:pic>
      <p:pic>
        <p:nvPicPr>
          <p:cNvPr id="39" name="Graphic 38">
            <a:extLst>
              <a:ext uri="{FF2B5EF4-FFF2-40B4-BE49-F238E27FC236}">
                <a16:creationId xmlns:a16="http://schemas.microsoft.com/office/drawing/2014/main" id="{3872AA8E-3E7F-6691-7D87-950CCB5A07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4386" y="1279849"/>
            <a:ext cx="672244" cy="721674"/>
          </a:xfrm>
          <a:prstGeom prst="rect">
            <a:avLst/>
          </a:prstGeom>
        </p:spPr>
      </p:pic>
      <p:pic>
        <p:nvPicPr>
          <p:cNvPr id="40" name="Graphic 39">
            <a:extLst>
              <a:ext uri="{FF2B5EF4-FFF2-40B4-BE49-F238E27FC236}">
                <a16:creationId xmlns:a16="http://schemas.microsoft.com/office/drawing/2014/main" id="{D719588D-E227-3BA0-CF56-AF74438264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96949" y="1334724"/>
            <a:ext cx="699877" cy="689949"/>
          </a:xfrm>
          <a:prstGeom prst="rect">
            <a:avLst/>
          </a:prstGeom>
        </p:spPr>
      </p:pic>
    </p:spTree>
    <p:extLst>
      <p:ext uri="{BB962C8B-B14F-4D97-AF65-F5344CB8AC3E}">
        <p14:creationId xmlns:p14="http://schemas.microsoft.com/office/powerpoint/2010/main" val="283921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ceberg floating in the ocean&#10;&#10;AI-generated content may be incorrect.">
            <a:extLst>
              <a:ext uri="{FF2B5EF4-FFF2-40B4-BE49-F238E27FC236}">
                <a16:creationId xmlns:a16="http://schemas.microsoft.com/office/drawing/2014/main" id="{9C83DB52-CFC4-3199-1642-595D92F51BA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5081666"/>
          </a:xfrm>
          <a:prstGeom prst="rect">
            <a:avLst/>
          </a:prstGeom>
        </p:spPr>
      </p:pic>
      <p:sp>
        <p:nvSpPr>
          <p:cNvPr id="10" name="Title 9">
            <a:extLst>
              <a:ext uri="{FF2B5EF4-FFF2-40B4-BE49-F238E27FC236}">
                <a16:creationId xmlns:a16="http://schemas.microsoft.com/office/drawing/2014/main" id="{F9F97295-85E0-7AE6-BFD3-07D6E4926EFA}"/>
              </a:ext>
            </a:extLst>
          </p:cNvPr>
          <p:cNvSpPr>
            <a:spLocks noGrp="1"/>
          </p:cNvSpPr>
          <p:nvPr>
            <p:ph type="title"/>
          </p:nvPr>
        </p:nvSpPr>
        <p:spPr>
          <a:xfrm>
            <a:off x="352203" y="353320"/>
            <a:ext cx="8482121" cy="672454"/>
          </a:xfrm>
        </p:spPr>
        <p:txBody>
          <a:bodyPr/>
          <a:lstStyle/>
          <a:p>
            <a:r>
              <a:rPr lang="en-US" dirty="0">
                <a:solidFill>
                  <a:schemeClr val="accent6"/>
                </a:solidFill>
              </a:rPr>
              <a:t>NERIS Perception</a:t>
            </a:r>
          </a:p>
        </p:txBody>
      </p:sp>
      <p:sp>
        <p:nvSpPr>
          <p:cNvPr id="11" name="Content Placeholder 10">
            <a:extLst>
              <a:ext uri="{FF2B5EF4-FFF2-40B4-BE49-F238E27FC236}">
                <a16:creationId xmlns:a16="http://schemas.microsoft.com/office/drawing/2014/main" id="{F32C0C74-7915-3AD8-1464-A51F9F9B4F76}"/>
              </a:ext>
            </a:extLst>
          </p:cNvPr>
          <p:cNvSpPr>
            <a:spLocks noGrp="1"/>
          </p:cNvSpPr>
          <p:nvPr>
            <p:ph idx="1"/>
          </p:nvPr>
        </p:nvSpPr>
        <p:spPr>
          <a:xfrm>
            <a:off x="352204" y="801789"/>
            <a:ext cx="3065553" cy="932661"/>
          </a:xfrm>
        </p:spPr>
        <p:txBody>
          <a:bodyPr>
            <a:noAutofit/>
          </a:bodyPr>
          <a:lstStyle/>
          <a:p>
            <a:pPr marL="0" indent="0">
              <a:lnSpc>
                <a:spcPct val="100000"/>
              </a:lnSpc>
              <a:buNone/>
            </a:pPr>
            <a:r>
              <a:rPr lang="en-US" sz="1100" dirty="0">
                <a:solidFill>
                  <a:schemeClr val="accent6"/>
                </a:solidFill>
              </a:rPr>
              <a:t>What people have been able to see/touch/ interact with has been limited as the system has been developed</a:t>
            </a:r>
          </a:p>
        </p:txBody>
      </p:sp>
      <p:sp>
        <p:nvSpPr>
          <p:cNvPr id="13" name="Content Placeholder 10">
            <a:extLst>
              <a:ext uri="{FF2B5EF4-FFF2-40B4-BE49-F238E27FC236}">
                <a16:creationId xmlns:a16="http://schemas.microsoft.com/office/drawing/2014/main" id="{8E4643C5-4FE8-053C-DE36-3D7EFE834523}"/>
              </a:ext>
            </a:extLst>
          </p:cNvPr>
          <p:cNvSpPr txBox="1">
            <a:spLocks/>
          </p:cNvSpPr>
          <p:nvPr/>
        </p:nvSpPr>
        <p:spPr>
          <a:xfrm>
            <a:off x="6285644" y="1958778"/>
            <a:ext cx="2548680" cy="8218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300" b="1" dirty="0">
                <a:solidFill>
                  <a:schemeClr val="accent6"/>
                </a:solidFill>
              </a:rPr>
              <a:t>Analytics</a:t>
            </a:r>
            <a:br>
              <a:rPr lang="en-US" sz="1100" dirty="0">
                <a:solidFill>
                  <a:schemeClr val="accent6"/>
                </a:solidFill>
              </a:rPr>
            </a:br>
            <a:r>
              <a:rPr lang="en-US" sz="1100" dirty="0">
                <a:solidFill>
                  <a:schemeClr val="accent6"/>
                </a:solidFill>
              </a:rPr>
              <a:t>The value return on the data collected. Provides intelligence to help improve prevention efforts and emergency response</a:t>
            </a:r>
          </a:p>
        </p:txBody>
      </p:sp>
      <p:sp>
        <p:nvSpPr>
          <p:cNvPr id="16" name="Content Placeholder 10">
            <a:extLst>
              <a:ext uri="{FF2B5EF4-FFF2-40B4-BE49-F238E27FC236}">
                <a16:creationId xmlns:a16="http://schemas.microsoft.com/office/drawing/2014/main" id="{C04589FD-6C3F-EAAB-3A46-B3037EA801FC}"/>
              </a:ext>
            </a:extLst>
          </p:cNvPr>
          <p:cNvSpPr txBox="1">
            <a:spLocks/>
          </p:cNvSpPr>
          <p:nvPr/>
        </p:nvSpPr>
        <p:spPr>
          <a:xfrm>
            <a:off x="352203" y="2231834"/>
            <a:ext cx="2506154" cy="8218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300" b="1" dirty="0">
                <a:solidFill>
                  <a:schemeClr val="accent6"/>
                </a:solidFill>
              </a:rPr>
              <a:t>Data Schemas</a:t>
            </a:r>
            <a:br>
              <a:rPr lang="en-US" sz="1100" dirty="0">
                <a:solidFill>
                  <a:schemeClr val="accent6"/>
                </a:solidFill>
              </a:rPr>
            </a:br>
            <a:r>
              <a:rPr lang="en-US" sz="1100" dirty="0">
                <a:solidFill>
                  <a:schemeClr val="accent6"/>
                </a:solidFill>
              </a:rPr>
              <a:t>The elements we collect. Designed to describe the work done by the fire service to help the people in the communities they protect.</a:t>
            </a:r>
          </a:p>
        </p:txBody>
      </p:sp>
      <p:sp>
        <p:nvSpPr>
          <p:cNvPr id="17" name="Content Placeholder 10">
            <a:extLst>
              <a:ext uri="{FF2B5EF4-FFF2-40B4-BE49-F238E27FC236}">
                <a16:creationId xmlns:a16="http://schemas.microsoft.com/office/drawing/2014/main" id="{091FBECB-6252-306C-ADCE-9DB76728BE42}"/>
              </a:ext>
            </a:extLst>
          </p:cNvPr>
          <p:cNvSpPr txBox="1">
            <a:spLocks/>
          </p:cNvSpPr>
          <p:nvPr/>
        </p:nvSpPr>
        <p:spPr>
          <a:xfrm>
            <a:off x="6285644" y="3083700"/>
            <a:ext cx="2506154" cy="8218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300" b="1" dirty="0">
                <a:solidFill>
                  <a:schemeClr val="accent6"/>
                </a:solidFill>
              </a:rPr>
              <a:t>API</a:t>
            </a:r>
            <a:br>
              <a:rPr lang="en-US" sz="1100" dirty="0">
                <a:solidFill>
                  <a:schemeClr val="accent6"/>
                </a:solidFill>
              </a:rPr>
            </a:br>
            <a:r>
              <a:rPr lang="en-US" sz="1100" dirty="0">
                <a:solidFill>
                  <a:schemeClr val="accent6"/>
                </a:solidFill>
              </a:rPr>
              <a:t>The API is the data hub for the system allowing the movement of data both internally (within NERIS) and externally (to/from entities). </a:t>
            </a:r>
          </a:p>
        </p:txBody>
      </p:sp>
      <p:sp>
        <p:nvSpPr>
          <p:cNvPr id="18" name="Content Placeholder 10">
            <a:extLst>
              <a:ext uri="{FF2B5EF4-FFF2-40B4-BE49-F238E27FC236}">
                <a16:creationId xmlns:a16="http://schemas.microsoft.com/office/drawing/2014/main" id="{A5A99C02-C9A6-0CEC-05D5-32FF62AF0887}"/>
              </a:ext>
            </a:extLst>
          </p:cNvPr>
          <p:cNvSpPr txBox="1">
            <a:spLocks/>
          </p:cNvSpPr>
          <p:nvPr/>
        </p:nvSpPr>
        <p:spPr>
          <a:xfrm>
            <a:off x="352203" y="3415974"/>
            <a:ext cx="2269078" cy="8218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300" b="1" dirty="0">
                <a:solidFill>
                  <a:schemeClr val="accent6"/>
                </a:solidFill>
              </a:rPr>
              <a:t>System Architecture</a:t>
            </a:r>
            <a:br>
              <a:rPr lang="en-US" sz="1100" dirty="0">
                <a:solidFill>
                  <a:schemeClr val="accent6"/>
                </a:solidFill>
              </a:rPr>
            </a:br>
            <a:r>
              <a:rPr lang="en-US" sz="1100" dirty="0">
                <a:solidFill>
                  <a:schemeClr val="accent6"/>
                </a:solidFill>
              </a:rPr>
              <a:t>The foundation of the system – built on an elastic framework for reliability and scalability.</a:t>
            </a:r>
          </a:p>
        </p:txBody>
      </p:sp>
      <p:cxnSp>
        <p:nvCxnSpPr>
          <p:cNvPr id="20" name="Straight Connector 19">
            <a:extLst>
              <a:ext uri="{FF2B5EF4-FFF2-40B4-BE49-F238E27FC236}">
                <a16:creationId xmlns:a16="http://schemas.microsoft.com/office/drawing/2014/main" id="{D56A3ACC-948C-557E-5BA2-546182DCA111}"/>
              </a:ext>
            </a:extLst>
          </p:cNvPr>
          <p:cNvCxnSpPr>
            <a:cxnSpLocks/>
          </p:cNvCxnSpPr>
          <p:nvPr/>
        </p:nvCxnSpPr>
        <p:spPr>
          <a:xfrm flipH="1">
            <a:off x="5516380" y="2100301"/>
            <a:ext cx="677824" cy="0"/>
          </a:xfrm>
          <a:prstGeom prst="line">
            <a:avLst/>
          </a:prstGeom>
          <a:ln w="6350">
            <a:solidFill>
              <a:schemeClr val="accent6"/>
            </a:solidFill>
            <a:tailEnd type="oval" w="lg" len="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B8FDC77-658C-448B-7D11-03B0002B27CC}"/>
              </a:ext>
            </a:extLst>
          </p:cNvPr>
          <p:cNvCxnSpPr>
            <a:cxnSpLocks/>
          </p:cNvCxnSpPr>
          <p:nvPr/>
        </p:nvCxnSpPr>
        <p:spPr>
          <a:xfrm flipH="1">
            <a:off x="5126636" y="3236067"/>
            <a:ext cx="1067568" cy="0"/>
          </a:xfrm>
          <a:prstGeom prst="line">
            <a:avLst/>
          </a:prstGeom>
          <a:ln w="6350">
            <a:solidFill>
              <a:schemeClr val="accent6"/>
            </a:solidFill>
            <a:tailEnd type="oval" w="lg" len="lg"/>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361C760-2BAB-12D2-D04A-DCD916CF968C}"/>
              </a:ext>
            </a:extLst>
          </p:cNvPr>
          <p:cNvCxnSpPr>
            <a:cxnSpLocks/>
          </p:cNvCxnSpPr>
          <p:nvPr/>
        </p:nvCxnSpPr>
        <p:spPr>
          <a:xfrm>
            <a:off x="2936240" y="2541770"/>
            <a:ext cx="946212" cy="0"/>
          </a:xfrm>
          <a:prstGeom prst="line">
            <a:avLst/>
          </a:prstGeom>
          <a:ln w="6350">
            <a:solidFill>
              <a:schemeClr val="accent6"/>
            </a:solidFill>
            <a:tailEnd type="oval" w="lg"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C18ADE9-3EC5-8733-03EF-B7E57F360F08}"/>
              </a:ext>
            </a:extLst>
          </p:cNvPr>
          <p:cNvCxnSpPr>
            <a:cxnSpLocks/>
          </p:cNvCxnSpPr>
          <p:nvPr/>
        </p:nvCxnSpPr>
        <p:spPr>
          <a:xfrm>
            <a:off x="2621281" y="3551088"/>
            <a:ext cx="1800817" cy="0"/>
          </a:xfrm>
          <a:prstGeom prst="line">
            <a:avLst/>
          </a:prstGeom>
          <a:ln w="6350">
            <a:solidFill>
              <a:schemeClr val="accent6"/>
            </a:solidFill>
            <a:tailEnd type="oval"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67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101CF28-B3D2-6AEF-26D1-24DAE33516D1}"/>
              </a:ext>
            </a:extLst>
          </p:cNvPr>
          <p:cNvGrpSpPr/>
          <p:nvPr/>
        </p:nvGrpSpPr>
        <p:grpSpPr>
          <a:xfrm>
            <a:off x="428264" y="1296364"/>
            <a:ext cx="8252749" cy="3200884"/>
            <a:chOff x="428264" y="1319514"/>
            <a:chExt cx="8252749" cy="2416364"/>
          </a:xfrm>
        </p:grpSpPr>
        <p:sp>
          <p:nvSpPr>
            <p:cNvPr id="23" name="Rounded Rectangle 22">
              <a:extLst>
                <a:ext uri="{FF2B5EF4-FFF2-40B4-BE49-F238E27FC236}">
                  <a16:creationId xmlns:a16="http://schemas.microsoft.com/office/drawing/2014/main" id="{98C57DF2-52FF-325A-5A91-13377E656B97}"/>
                </a:ext>
              </a:extLst>
            </p:cNvPr>
            <p:cNvSpPr/>
            <p:nvPr/>
          </p:nvSpPr>
          <p:spPr>
            <a:xfrm>
              <a:off x="428264" y="1319514"/>
              <a:ext cx="8252749" cy="7639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4E4799A5-3A53-C4E0-8A2C-56A475D8662D}"/>
                </a:ext>
              </a:extLst>
            </p:cNvPr>
            <p:cNvSpPr/>
            <p:nvPr/>
          </p:nvSpPr>
          <p:spPr>
            <a:xfrm>
              <a:off x="428264" y="2145731"/>
              <a:ext cx="8252749" cy="763929"/>
            </a:xfrm>
            <a:prstGeom prst="roundRect">
              <a:avLst/>
            </a:prstGeom>
            <a:solidFill>
              <a:srgbClr val="7837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97B8D438-153C-74B2-FF01-2E7CCC1B3415}"/>
                </a:ext>
              </a:extLst>
            </p:cNvPr>
            <p:cNvSpPr/>
            <p:nvPr/>
          </p:nvSpPr>
          <p:spPr>
            <a:xfrm>
              <a:off x="428264" y="2971949"/>
              <a:ext cx="8252749" cy="763929"/>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itle 2">
            <a:extLst>
              <a:ext uri="{FF2B5EF4-FFF2-40B4-BE49-F238E27FC236}">
                <a16:creationId xmlns:a16="http://schemas.microsoft.com/office/drawing/2014/main" id="{1C7F0621-4834-443B-7A36-961EC3F4BDF8}"/>
              </a:ext>
            </a:extLst>
          </p:cNvPr>
          <p:cNvSpPr txBox="1">
            <a:spLocks/>
          </p:cNvSpPr>
          <p:nvPr/>
        </p:nvSpPr>
        <p:spPr>
          <a:xfrm>
            <a:off x="428264" y="779671"/>
            <a:ext cx="7983808" cy="701890"/>
          </a:xfrm>
          <a:prstGeom prst="rect">
            <a:avLst/>
          </a:prstGeom>
        </p:spPr>
        <p:txBody>
          <a:bodyPr vert="horz" lIns="0" tIns="45720" rIns="91440" bIns="45720" rtlCol="0" anchor="t">
            <a:noAutofit/>
          </a:bodyPr>
          <a:lst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a:lstStyle>
          <a:p>
            <a:r>
              <a:rPr lang="en-US" sz="1400" b="0" dirty="0">
                <a:solidFill>
                  <a:schemeClr val="tx2">
                    <a:lumMod val="75000"/>
                  </a:schemeClr>
                </a:solidFill>
              </a:rPr>
              <a:t>Powered by the National Emergency Response Information System (NERIS)</a:t>
            </a:r>
          </a:p>
        </p:txBody>
      </p:sp>
      <p:sp>
        <p:nvSpPr>
          <p:cNvPr id="14" name="Title 41">
            <a:extLst>
              <a:ext uri="{FF2B5EF4-FFF2-40B4-BE49-F238E27FC236}">
                <a16:creationId xmlns:a16="http://schemas.microsoft.com/office/drawing/2014/main" id="{114FEB45-4343-765D-39D2-2571D214DB3E}"/>
              </a:ext>
            </a:extLst>
          </p:cNvPr>
          <p:cNvSpPr txBox="1">
            <a:spLocks/>
          </p:cNvSpPr>
          <p:nvPr/>
        </p:nvSpPr>
        <p:spPr>
          <a:xfrm>
            <a:off x="352203" y="316374"/>
            <a:ext cx="8482121" cy="672454"/>
          </a:xfrm>
          <a:prstGeom prst="rect">
            <a:avLst/>
          </a:prstGeom>
        </p:spPr>
        <p:txBody>
          <a:bodyPr/>
          <a:lst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a:lstStyle>
          <a:p>
            <a:r>
              <a:rPr lang="en-US" dirty="0"/>
              <a:t>Interconnected Intelligence </a:t>
            </a:r>
          </a:p>
        </p:txBody>
      </p:sp>
      <p:sp>
        <p:nvSpPr>
          <p:cNvPr id="29" name="Google Shape;487;p68">
            <a:extLst>
              <a:ext uri="{FF2B5EF4-FFF2-40B4-BE49-F238E27FC236}">
                <a16:creationId xmlns:a16="http://schemas.microsoft.com/office/drawing/2014/main" id="{F36B5805-227C-4723-B0A0-42EDB7CE1D9C}"/>
              </a:ext>
            </a:extLst>
          </p:cNvPr>
          <p:cNvSpPr txBox="1"/>
          <p:nvPr/>
        </p:nvSpPr>
        <p:spPr>
          <a:xfrm>
            <a:off x="2346627" y="1319514"/>
            <a:ext cx="6381532" cy="988804"/>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b="1" dirty="0">
                <a:solidFill>
                  <a:schemeClr val="accent6"/>
                </a:solidFill>
                <a:latin typeface="Inter" panose="02000503000000020004" pitchFamily="2" charset="0"/>
                <a:ea typeface="Inter" panose="02000503000000020004" pitchFamily="2" charset="0"/>
                <a:sym typeface="Open Sans"/>
              </a:rPr>
              <a:t>EMPOWRING EFFECTIVE EMERGENCY RESPONSE</a:t>
            </a:r>
          </a:p>
        </p:txBody>
      </p:sp>
      <p:sp>
        <p:nvSpPr>
          <p:cNvPr id="33" name="Google Shape;487;p68">
            <a:extLst>
              <a:ext uri="{FF2B5EF4-FFF2-40B4-BE49-F238E27FC236}">
                <a16:creationId xmlns:a16="http://schemas.microsoft.com/office/drawing/2014/main" id="{B885C3A6-23C5-284B-9743-EAEA9BC8FDDB}"/>
              </a:ext>
            </a:extLst>
          </p:cNvPr>
          <p:cNvSpPr txBox="1"/>
          <p:nvPr/>
        </p:nvSpPr>
        <p:spPr>
          <a:xfrm>
            <a:off x="2346627" y="2395924"/>
            <a:ext cx="6081897" cy="1006859"/>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b="1" dirty="0">
                <a:solidFill>
                  <a:schemeClr val="accent6"/>
                </a:solidFill>
                <a:latin typeface="Inter" panose="02000503000000020004" pitchFamily="2" charset="0"/>
                <a:ea typeface="Inter" panose="02000503000000020004" pitchFamily="2" charset="0"/>
                <a:sym typeface="Open Sans"/>
              </a:rPr>
              <a:t>NERIS DATA COLLECTION, INTEGRATION, MANAGEMENT AND ANALYSIS ENVIRONMENT</a:t>
            </a:r>
          </a:p>
        </p:txBody>
      </p:sp>
      <p:sp>
        <p:nvSpPr>
          <p:cNvPr id="34" name="Google Shape;487;p68">
            <a:extLst>
              <a:ext uri="{FF2B5EF4-FFF2-40B4-BE49-F238E27FC236}">
                <a16:creationId xmlns:a16="http://schemas.microsoft.com/office/drawing/2014/main" id="{D68CD90D-8569-AA1A-F3DB-8E06D31FAE9E}"/>
              </a:ext>
            </a:extLst>
          </p:cNvPr>
          <p:cNvSpPr txBox="1"/>
          <p:nvPr/>
        </p:nvSpPr>
        <p:spPr>
          <a:xfrm>
            <a:off x="2346627" y="3485294"/>
            <a:ext cx="6081897" cy="1011954"/>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b="1" dirty="0">
                <a:solidFill>
                  <a:schemeClr val="accent6"/>
                </a:solidFill>
                <a:latin typeface="Inter" panose="02000503000000020004" pitchFamily="2" charset="0"/>
                <a:ea typeface="Inter" panose="02000503000000020004" pitchFamily="2" charset="0"/>
                <a:sym typeface="Open Sans"/>
              </a:rPr>
              <a:t>DATA ECOSYSTEM</a:t>
            </a:r>
          </a:p>
        </p:txBody>
      </p:sp>
      <p:sp>
        <p:nvSpPr>
          <p:cNvPr id="41" name="Right Arrow 40">
            <a:extLst>
              <a:ext uri="{FF2B5EF4-FFF2-40B4-BE49-F238E27FC236}">
                <a16:creationId xmlns:a16="http://schemas.microsoft.com/office/drawing/2014/main" id="{765CD3FD-664D-8BA7-08B6-2DAD12BEBEEE}"/>
              </a:ext>
            </a:extLst>
          </p:cNvPr>
          <p:cNvSpPr/>
          <p:nvPr/>
        </p:nvSpPr>
        <p:spPr>
          <a:xfrm rot="16200000">
            <a:off x="1545044" y="1639481"/>
            <a:ext cx="412167" cy="1090530"/>
          </a:xfrm>
          <a:prstGeom prst="rightArrow">
            <a:avLst>
              <a:gd name="adj1" fmla="val 74834"/>
              <a:gd name="adj2" fmla="val 7915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Up-Down Arrow 42">
            <a:extLst>
              <a:ext uri="{FF2B5EF4-FFF2-40B4-BE49-F238E27FC236}">
                <a16:creationId xmlns:a16="http://schemas.microsoft.com/office/drawing/2014/main" id="{8402002A-8888-F0B2-725C-FE1B913B9605}"/>
              </a:ext>
            </a:extLst>
          </p:cNvPr>
          <p:cNvSpPr/>
          <p:nvPr/>
        </p:nvSpPr>
        <p:spPr>
          <a:xfrm>
            <a:off x="1205863" y="2968127"/>
            <a:ext cx="1090530" cy="954083"/>
          </a:xfrm>
          <a:prstGeom prst="upDownArrow">
            <a:avLst>
              <a:gd name="adj1" fmla="val 78687"/>
              <a:gd name="adj2" fmla="val 4577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Google Shape;488;p68">
            <a:extLst>
              <a:ext uri="{FF2B5EF4-FFF2-40B4-BE49-F238E27FC236}">
                <a16:creationId xmlns:a16="http://schemas.microsoft.com/office/drawing/2014/main" id="{332A9B06-4EED-8522-F4B5-3BDB946FF80B}"/>
              </a:ext>
            </a:extLst>
          </p:cNvPr>
          <p:cNvSpPr txBox="1"/>
          <p:nvPr/>
        </p:nvSpPr>
        <p:spPr>
          <a:xfrm>
            <a:off x="1182600" y="2229248"/>
            <a:ext cx="1143819" cy="107722"/>
          </a:xfrm>
          <a:prstGeom prst="rect">
            <a:avLst/>
          </a:prstGeom>
          <a:noFill/>
          <a:ln>
            <a:noFill/>
          </a:ln>
        </p:spPr>
        <p:txBody>
          <a:bodyPr spcFirstLastPara="1" wrap="square" lIns="0" tIns="0" rIns="0" bIns="0" anchor="ctr" anchorCtr="0">
            <a:spAutoFit/>
          </a:bodyPr>
          <a:lstStyle/>
          <a:p>
            <a:pPr algn="ctr">
              <a:buClr>
                <a:schemeClr val="accent6"/>
              </a:buClr>
              <a:buSzPct val="100000"/>
            </a:pPr>
            <a:r>
              <a:rPr lang="en-US" sz="700" b="1" dirty="0">
                <a:solidFill>
                  <a:schemeClr val="accent6"/>
                </a:solidFill>
                <a:latin typeface="Inter" panose="02000503000000020004" pitchFamily="2" charset="0"/>
                <a:ea typeface="Inter" panose="02000503000000020004" pitchFamily="2" charset="0"/>
                <a:sym typeface="Open Sans"/>
              </a:rPr>
              <a:t>Intelligence</a:t>
            </a:r>
          </a:p>
        </p:txBody>
      </p:sp>
      <p:sp>
        <p:nvSpPr>
          <p:cNvPr id="45" name="Google Shape;488;p68">
            <a:extLst>
              <a:ext uri="{FF2B5EF4-FFF2-40B4-BE49-F238E27FC236}">
                <a16:creationId xmlns:a16="http://schemas.microsoft.com/office/drawing/2014/main" id="{FF2C0CE5-D98F-BD5C-1D3B-14F3AB7018F5}"/>
              </a:ext>
            </a:extLst>
          </p:cNvPr>
          <p:cNvSpPr txBox="1"/>
          <p:nvPr/>
        </p:nvSpPr>
        <p:spPr>
          <a:xfrm>
            <a:off x="1300152" y="3276104"/>
            <a:ext cx="901949" cy="323165"/>
          </a:xfrm>
          <a:prstGeom prst="rect">
            <a:avLst/>
          </a:prstGeom>
          <a:noFill/>
          <a:ln>
            <a:noFill/>
          </a:ln>
        </p:spPr>
        <p:txBody>
          <a:bodyPr spcFirstLastPara="1" wrap="square" lIns="0" tIns="0" rIns="0" bIns="0" anchor="ctr" anchorCtr="0">
            <a:spAutoFit/>
          </a:bodyPr>
          <a:lstStyle/>
          <a:p>
            <a:pPr algn="ctr">
              <a:buClr>
                <a:schemeClr val="accent6"/>
              </a:buClr>
              <a:buSzPct val="100000"/>
            </a:pPr>
            <a:r>
              <a:rPr lang="en-US" sz="700" b="1" dirty="0">
                <a:solidFill>
                  <a:schemeClr val="accent6"/>
                </a:solidFill>
                <a:latin typeface="Inter" panose="02000503000000020004" pitchFamily="2" charset="0"/>
                <a:ea typeface="Inter" panose="02000503000000020004" pitchFamily="2" charset="0"/>
                <a:sym typeface="Open Sans"/>
              </a:rPr>
              <a:t>NERIS Data Framework &amp; API Infrastructure</a:t>
            </a:r>
          </a:p>
        </p:txBody>
      </p:sp>
      <p:pic>
        <p:nvPicPr>
          <p:cNvPr id="47" name="Graphic 46">
            <a:extLst>
              <a:ext uri="{FF2B5EF4-FFF2-40B4-BE49-F238E27FC236}">
                <a16:creationId xmlns:a16="http://schemas.microsoft.com/office/drawing/2014/main" id="{ABA5F7FD-1F42-A898-23DD-126193337C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109" y="1555444"/>
            <a:ext cx="465473" cy="518454"/>
          </a:xfrm>
          <a:prstGeom prst="rect">
            <a:avLst/>
          </a:prstGeom>
        </p:spPr>
      </p:pic>
      <p:pic>
        <p:nvPicPr>
          <p:cNvPr id="49" name="Graphic 48">
            <a:extLst>
              <a:ext uri="{FF2B5EF4-FFF2-40B4-BE49-F238E27FC236}">
                <a16:creationId xmlns:a16="http://schemas.microsoft.com/office/drawing/2014/main" id="{003A2964-7986-57B4-95AE-D032A774CE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053" y="2683556"/>
            <a:ext cx="542684" cy="429972"/>
          </a:xfrm>
          <a:prstGeom prst="rect">
            <a:avLst/>
          </a:prstGeom>
        </p:spPr>
      </p:pic>
      <p:pic>
        <p:nvPicPr>
          <p:cNvPr id="51" name="Graphic 50">
            <a:extLst>
              <a:ext uri="{FF2B5EF4-FFF2-40B4-BE49-F238E27FC236}">
                <a16:creationId xmlns:a16="http://schemas.microsoft.com/office/drawing/2014/main" id="{BE36BADC-E5DD-7E62-1FEF-0AA0F518D7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4774" y="3682769"/>
            <a:ext cx="634142" cy="617003"/>
          </a:xfrm>
          <a:prstGeom prst="rect">
            <a:avLst/>
          </a:prstGeom>
        </p:spPr>
      </p:pic>
      <p:sp>
        <p:nvSpPr>
          <p:cNvPr id="52" name="Google Shape;488;p68">
            <a:extLst>
              <a:ext uri="{FF2B5EF4-FFF2-40B4-BE49-F238E27FC236}">
                <a16:creationId xmlns:a16="http://schemas.microsoft.com/office/drawing/2014/main" id="{6B83A663-636D-38EB-951E-6361C6DDD675}"/>
              </a:ext>
            </a:extLst>
          </p:cNvPr>
          <p:cNvSpPr txBox="1"/>
          <p:nvPr/>
        </p:nvSpPr>
        <p:spPr>
          <a:xfrm>
            <a:off x="5058642" y="3816812"/>
            <a:ext cx="2348277" cy="528330"/>
          </a:xfrm>
          <a:prstGeom prst="rect">
            <a:avLst/>
          </a:prstGeom>
          <a:noFill/>
          <a:ln>
            <a:noFill/>
          </a:ln>
        </p:spPr>
        <p:txBody>
          <a:bodyPr spcFirstLastPara="1" wrap="square" lIns="0" tIns="0" rIns="0" bIns="45700" anchor="t" anchorCtr="0">
            <a:spAutoFit/>
          </a:bodyPr>
          <a:lstStyle/>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Local CAD</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Local RMS</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US Forest Service/NIFC</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Satellite Imagery</a:t>
            </a:r>
          </a:p>
        </p:txBody>
      </p:sp>
      <p:sp>
        <p:nvSpPr>
          <p:cNvPr id="54" name="Google Shape;488;p68">
            <a:extLst>
              <a:ext uri="{FF2B5EF4-FFF2-40B4-BE49-F238E27FC236}">
                <a16:creationId xmlns:a16="http://schemas.microsoft.com/office/drawing/2014/main" id="{BD20B123-A379-94C5-A868-6C4DF298DBB8}"/>
              </a:ext>
            </a:extLst>
          </p:cNvPr>
          <p:cNvSpPr txBox="1"/>
          <p:nvPr/>
        </p:nvSpPr>
        <p:spPr>
          <a:xfrm>
            <a:off x="6585784" y="3816812"/>
            <a:ext cx="2348277" cy="528330"/>
          </a:xfrm>
          <a:prstGeom prst="rect">
            <a:avLst/>
          </a:prstGeom>
          <a:noFill/>
          <a:ln>
            <a:noFill/>
          </a:ln>
        </p:spPr>
        <p:txBody>
          <a:bodyPr spcFirstLastPara="1" wrap="square" lIns="0" tIns="0" rIns="0" bIns="45700" anchor="t" anchorCtr="0">
            <a:spAutoFit/>
          </a:bodyPr>
          <a:lstStyle/>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National Weather Service</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Wildfire Detection Sensors</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Wearable Sensors</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Suppression Sensors</a:t>
            </a:r>
          </a:p>
        </p:txBody>
      </p:sp>
      <p:sp>
        <p:nvSpPr>
          <p:cNvPr id="55" name="Google Shape;488;p68">
            <a:extLst>
              <a:ext uri="{FF2B5EF4-FFF2-40B4-BE49-F238E27FC236}">
                <a16:creationId xmlns:a16="http://schemas.microsoft.com/office/drawing/2014/main" id="{ABA90644-E871-8991-6948-881D8EB47EE0}"/>
              </a:ext>
            </a:extLst>
          </p:cNvPr>
          <p:cNvSpPr txBox="1"/>
          <p:nvPr/>
        </p:nvSpPr>
        <p:spPr>
          <a:xfrm>
            <a:off x="5071488" y="3627421"/>
            <a:ext cx="2348277" cy="194905"/>
          </a:xfrm>
          <a:prstGeom prst="rect">
            <a:avLst/>
          </a:prstGeom>
          <a:noFill/>
          <a:ln>
            <a:noFill/>
          </a:ln>
        </p:spPr>
        <p:txBody>
          <a:bodyPr spcFirstLastPara="1" wrap="square" lIns="0" tIns="0" rIns="0" bIns="45700" anchor="t" anchorCtr="0">
            <a:spAutoFit/>
          </a:bodyPr>
          <a:lstStyle/>
          <a:p>
            <a:pPr>
              <a:spcBef>
                <a:spcPts val="200"/>
              </a:spcBef>
              <a:buClr>
                <a:schemeClr val="accent6"/>
              </a:buClr>
              <a:buSzPct val="100000"/>
            </a:pPr>
            <a:r>
              <a:rPr lang="en-US" sz="800" b="1" dirty="0">
                <a:solidFill>
                  <a:schemeClr val="accent6"/>
                </a:solidFill>
                <a:latin typeface="Inter" panose="02000503000000020004" pitchFamily="2" charset="0"/>
                <a:ea typeface="Inter" panose="02000503000000020004" pitchFamily="2" charset="0"/>
                <a:sym typeface="Open Sans"/>
              </a:rPr>
              <a:t>Best Available External Data as APIs from:</a:t>
            </a:r>
          </a:p>
        </p:txBody>
      </p:sp>
    </p:spTree>
    <p:extLst>
      <p:ext uri="{BB962C8B-B14F-4D97-AF65-F5344CB8AC3E}">
        <p14:creationId xmlns:p14="http://schemas.microsoft.com/office/powerpoint/2010/main" val="364444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D7E3378-8C61-8C8E-7E29-134B4FDE7D43}"/>
              </a:ext>
            </a:extLst>
          </p:cNvPr>
          <p:cNvSpPr>
            <a:spLocks noGrp="1"/>
          </p:cNvSpPr>
          <p:nvPr>
            <p:ph type="title"/>
          </p:nvPr>
        </p:nvSpPr>
        <p:spPr/>
        <p:txBody>
          <a:bodyPr/>
          <a:lstStyle/>
          <a:p>
            <a:r>
              <a:rPr lang="en-US" dirty="0">
                <a:solidFill>
                  <a:schemeClr val="bg1"/>
                </a:solidFill>
              </a:rPr>
              <a:t>Building </a:t>
            </a:r>
            <a:r>
              <a:rPr lang="en-US" dirty="0"/>
              <a:t>With</a:t>
            </a:r>
            <a:r>
              <a:rPr lang="en-US" dirty="0">
                <a:solidFill>
                  <a:schemeClr val="bg1"/>
                </a:solidFill>
              </a:rPr>
              <a:t> the Fire Service </a:t>
            </a:r>
          </a:p>
        </p:txBody>
      </p:sp>
      <p:cxnSp>
        <p:nvCxnSpPr>
          <p:cNvPr id="3" name="Straight Connector 2">
            <a:extLst>
              <a:ext uri="{FF2B5EF4-FFF2-40B4-BE49-F238E27FC236}">
                <a16:creationId xmlns:a16="http://schemas.microsoft.com/office/drawing/2014/main" id="{17DBBC90-FC77-8129-2F49-03D18E20DBFA}"/>
              </a:ext>
            </a:extLst>
          </p:cNvPr>
          <p:cNvCxnSpPr>
            <a:cxnSpLocks/>
          </p:cNvCxnSpPr>
          <p:nvPr/>
        </p:nvCxnSpPr>
        <p:spPr>
          <a:xfrm>
            <a:off x="0" y="1321682"/>
            <a:ext cx="9144000" cy="0"/>
          </a:xfrm>
          <a:prstGeom prst="line">
            <a:avLst/>
          </a:prstGeom>
          <a:ln>
            <a:solidFill>
              <a:schemeClr val="accent2"/>
            </a:solidFill>
            <a:prstDash val="sysDot"/>
          </a:ln>
        </p:spPr>
        <p:style>
          <a:lnRef idx="2">
            <a:schemeClr val="accent1"/>
          </a:lnRef>
          <a:fillRef idx="0">
            <a:schemeClr val="accent1"/>
          </a:fillRef>
          <a:effectRef idx="1">
            <a:schemeClr val="accent1"/>
          </a:effectRef>
          <a:fontRef idx="minor">
            <a:schemeClr val="tx1"/>
          </a:fontRef>
        </p:style>
      </p:cxnSp>
      <p:sp>
        <p:nvSpPr>
          <p:cNvPr id="15" name="Google Shape;487;p68">
            <a:extLst>
              <a:ext uri="{FF2B5EF4-FFF2-40B4-BE49-F238E27FC236}">
                <a16:creationId xmlns:a16="http://schemas.microsoft.com/office/drawing/2014/main" id="{02A0D388-1CCE-E875-D150-DCEF1455A364}"/>
              </a:ext>
            </a:extLst>
          </p:cNvPr>
          <p:cNvSpPr txBox="1"/>
          <p:nvPr/>
        </p:nvSpPr>
        <p:spPr>
          <a:xfrm>
            <a:off x="862181" y="1708480"/>
            <a:ext cx="1811085" cy="692457"/>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300" b="1" dirty="0">
                <a:solidFill>
                  <a:schemeClr val="accent5"/>
                </a:solidFill>
                <a:latin typeface="Inter" panose="02000503000000020004" pitchFamily="2" charset="0"/>
                <a:ea typeface="Inter" panose="02000503000000020004" pitchFamily="2" charset="0"/>
              </a:rPr>
              <a:t>Data Framework &amp; Architecture Development</a:t>
            </a:r>
            <a:endParaRPr sz="1300" b="1" dirty="0">
              <a:solidFill>
                <a:schemeClr val="accent5"/>
              </a:solidFill>
              <a:latin typeface="Inter" panose="02000503000000020004" pitchFamily="2" charset="0"/>
              <a:ea typeface="Inter" panose="02000503000000020004" pitchFamily="2" charset="0"/>
            </a:endParaRPr>
          </a:p>
        </p:txBody>
      </p:sp>
      <p:sp>
        <p:nvSpPr>
          <p:cNvPr id="16" name="Google Shape;488;p68">
            <a:extLst>
              <a:ext uri="{FF2B5EF4-FFF2-40B4-BE49-F238E27FC236}">
                <a16:creationId xmlns:a16="http://schemas.microsoft.com/office/drawing/2014/main" id="{705DA266-D10B-6569-E78F-F8E0BB67D70E}"/>
              </a:ext>
            </a:extLst>
          </p:cNvPr>
          <p:cNvSpPr txBox="1"/>
          <p:nvPr/>
        </p:nvSpPr>
        <p:spPr>
          <a:xfrm>
            <a:off x="862073" y="2357731"/>
            <a:ext cx="1591311" cy="1954341"/>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Local stakeholders representing a national perspective provided requirements in the development of the NERIS data framework, schemas, and the open solutions architecture. National engagement on the data framework resulted in 1,600 comments.</a:t>
            </a:r>
            <a:endParaRPr sz="1100" dirty="0">
              <a:solidFill>
                <a:schemeClr val="accent5"/>
              </a:solidFill>
              <a:latin typeface="Inter" panose="02000503000000020004" pitchFamily="2" charset="0"/>
              <a:ea typeface="Inter" panose="02000503000000020004" pitchFamily="2" charset="0"/>
              <a:sym typeface="Open Sans"/>
            </a:endParaRPr>
          </a:p>
        </p:txBody>
      </p:sp>
      <p:sp>
        <p:nvSpPr>
          <p:cNvPr id="17" name="Google Shape;495;p68">
            <a:extLst>
              <a:ext uri="{FF2B5EF4-FFF2-40B4-BE49-F238E27FC236}">
                <a16:creationId xmlns:a16="http://schemas.microsoft.com/office/drawing/2014/main" id="{08F055E1-F1CE-672E-B4EA-8E4F93E83659}"/>
              </a:ext>
            </a:extLst>
          </p:cNvPr>
          <p:cNvSpPr txBox="1"/>
          <p:nvPr/>
        </p:nvSpPr>
        <p:spPr>
          <a:xfrm>
            <a:off x="854642" y="1547029"/>
            <a:ext cx="2560307" cy="261570"/>
          </a:xfrm>
          <a:prstGeom prst="rect">
            <a:avLst/>
          </a:prstGeom>
          <a:noFill/>
          <a:ln>
            <a:noFill/>
          </a:ln>
        </p:spPr>
        <p:txBody>
          <a:bodyPr spcFirstLastPara="1" wrap="square" lIns="0" tIns="45700" rIns="91425" bIns="45700" anchor="t" anchorCtr="0">
            <a:spAutoFit/>
          </a:bodyPr>
          <a:lstStyle/>
          <a:p>
            <a:pPr marL="0" marR="0" lvl="0" indent="0" rtl="0">
              <a:lnSpc>
                <a:spcPct val="100000"/>
              </a:lnSpc>
              <a:spcBef>
                <a:spcPts val="0"/>
              </a:spcBef>
              <a:spcAft>
                <a:spcPts val="0"/>
              </a:spcAft>
              <a:buClr>
                <a:srgbClr val="9A1E22"/>
              </a:buClr>
              <a:buSzPts val="2000"/>
              <a:buFont typeface="Open Sans"/>
              <a:buNone/>
            </a:pPr>
            <a:r>
              <a:rPr lang="en-US" sz="1100" b="1" dirty="0">
                <a:latin typeface="Inter" panose="02000503000000020004" pitchFamily="2" charset="0"/>
                <a:ea typeface="Inter" panose="02000503000000020004" pitchFamily="2" charset="0"/>
                <a:sym typeface="Open Sans"/>
              </a:rPr>
              <a:t>OCT-DEC 2023</a:t>
            </a:r>
            <a:endParaRPr lang="en-US" sz="1100" b="1" dirty="0">
              <a:latin typeface="Inter" panose="02000503000000020004" pitchFamily="2" charset="0"/>
              <a:ea typeface="Inter" panose="02000503000000020004" pitchFamily="2" charset="0"/>
            </a:endParaRPr>
          </a:p>
        </p:txBody>
      </p:sp>
      <p:sp>
        <p:nvSpPr>
          <p:cNvPr id="52" name="Google Shape;487;p68">
            <a:extLst>
              <a:ext uri="{FF2B5EF4-FFF2-40B4-BE49-F238E27FC236}">
                <a16:creationId xmlns:a16="http://schemas.microsoft.com/office/drawing/2014/main" id="{4B124050-0493-0CBC-77A4-9EB5DCDD067A}"/>
              </a:ext>
            </a:extLst>
          </p:cNvPr>
          <p:cNvSpPr txBox="1"/>
          <p:nvPr/>
        </p:nvSpPr>
        <p:spPr>
          <a:xfrm>
            <a:off x="2845488" y="1830409"/>
            <a:ext cx="1961701" cy="292347"/>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300" b="1" dirty="0">
                <a:solidFill>
                  <a:schemeClr val="accent5"/>
                </a:solidFill>
                <a:latin typeface="Inter" panose="02000503000000020004" pitchFamily="2" charset="0"/>
                <a:ea typeface="Inter" panose="02000503000000020004" pitchFamily="2" charset="0"/>
                <a:sym typeface="Open Sans"/>
              </a:rPr>
              <a:t>Prototype Testing</a:t>
            </a:r>
            <a:endParaRPr sz="1300" b="1" dirty="0">
              <a:solidFill>
                <a:schemeClr val="accent5"/>
              </a:solidFill>
              <a:latin typeface="Inter" panose="02000503000000020004" pitchFamily="2" charset="0"/>
              <a:ea typeface="Inter" panose="02000503000000020004" pitchFamily="2" charset="0"/>
            </a:endParaRPr>
          </a:p>
        </p:txBody>
      </p:sp>
      <p:sp>
        <p:nvSpPr>
          <p:cNvPr id="53" name="Google Shape;488;p68">
            <a:extLst>
              <a:ext uri="{FF2B5EF4-FFF2-40B4-BE49-F238E27FC236}">
                <a16:creationId xmlns:a16="http://schemas.microsoft.com/office/drawing/2014/main" id="{DCB80397-20FE-E9FA-191F-FEAA8265B34C}"/>
              </a:ext>
            </a:extLst>
          </p:cNvPr>
          <p:cNvSpPr txBox="1"/>
          <p:nvPr/>
        </p:nvSpPr>
        <p:spPr>
          <a:xfrm>
            <a:off x="2845488" y="2107367"/>
            <a:ext cx="1591311" cy="1277232"/>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Six departments, representing a cross section of agency sizes and complexities, were charged with testing and evaluating the prototype NERIS.  </a:t>
            </a: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p:txBody>
      </p:sp>
      <p:sp>
        <p:nvSpPr>
          <p:cNvPr id="54" name="Google Shape;495;p68">
            <a:extLst>
              <a:ext uri="{FF2B5EF4-FFF2-40B4-BE49-F238E27FC236}">
                <a16:creationId xmlns:a16="http://schemas.microsoft.com/office/drawing/2014/main" id="{5ACBBCAC-2962-23FB-DB7E-586C5E0AF265}"/>
              </a:ext>
            </a:extLst>
          </p:cNvPr>
          <p:cNvSpPr txBox="1"/>
          <p:nvPr/>
        </p:nvSpPr>
        <p:spPr>
          <a:xfrm>
            <a:off x="2845488" y="1547029"/>
            <a:ext cx="2560307" cy="261570"/>
          </a:xfrm>
          <a:prstGeom prst="rect">
            <a:avLst/>
          </a:prstGeom>
          <a:noFill/>
          <a:ln>
            <a:noFill/>
          </a:ln>
        </p:spPr>
        <p:txBody>
          <a:bodyPr spcFirstLastPara="1" wrap="square" lIns="0" tIns="45700" rIns="91425" bIns="45700" anchor="t" anchorCtr="0">
            <a:spAutoFit/>
          </a:bodyPr>
          <a:lstStyle/>
          <a:p>
            <a:pPr marL="0" marR="0" lvl="0" indent="0" rtl="0">
              <a:lnSpc>
                <a:spcPct val="100000"/>
              </a:lnSpc>
              <a:spcBef>
                <a:spcPts val="0"/>
              </a:spcBef>
              <a:spcAft>
                <a:spcPts val="0"/>
              </a:spcAft>
              <a:buClr>
                <a:srgbClr val="9A1E22"/>
              </a:buClr>
              <a:buSzPts val="2000"/>
              <a:buFont typeface="Open Sans"/>
              <a:buNone/>
            </a:pPr>
            <a:r>
              <a:rPr lang="en-US" sz="1100" b="1" dirty="0">
                <a:latin typeface="Inter" panose="02000503000000020004" pitchFamily="2" charset="0"/>
                <a:ea typeface="Inter" panose="02000503000000020004" pitchFamily="2" charset="0"/>
                <a:sym typeface="Open Sans"/>
              </a:rPr>
              <a:t>MAR 2024</a:t>
            </a:r>
            <a:endParaRPr lang="en-US" sz="1100" b="1" dirty="0">
              <a:latin typeface="Inter" panose="02000503000000020004" pitchFamily="2" charset="0"/>
              <a:ea typeface="Inter" panose="02000503000000020004" pitchFamily="2" charset="0"/>
            </a:endParaRPr>
          </a:p>
        </p:txBody>
      </p:sp>
      <p:sp>
        <p:nvSpPr>
          <p:cNvPr id="57" name="Google Shape;487;p68">
            <a:extLst>
              <a:ext uri="{FF2B5EF4-FFF2-40B4-BE49-F238E27FC236}">
                <a16:creationId xmlns:a16="http://schemas.microsoft.com/office/drawing/2014/main" id="{8E2E3AB0-AE58-D9FE-8D0D-10767BE0B913}"/>
              </a:ext>
            </a:extLst>
          </p:cNvPr>
          <p:cNvSpPr txBox="1"/>
          <p:nvPr/>
        </p:nvSpPr>
        <p:spPr>
          <a:xfrm>
            <a:off x="4827477" y="1827936"/>
            <a:ext cx="1961701" cy="292347"/>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300" b="1" dirty="0">
                <a:solidFill>
                  <a:schemeClr val="accent5"/>
                </a:solidFill>
                <a:latin typeface="Inter" panose="02000503000000020004" pitchFamily="2" charset="0"/>
                <a:ea typeface="Inter" panose="02000503000000020004" pitchFamily="2" charset="0"/>
                <a:sym typeface="Open Sans"/>
              </a:rPr>
              <a:t>Beta Testing</a:t>
            </a:r>
            <a:endParaRPr sz="1300" b="1" dirty="0">
              <a:solidFill>
                <a:schemeClr val="accent5"/>
              </a:solidFill>
              <a:latin typeface="Inter" panose="02000503000000020004" pitchFamily="2" charset="0"/>
              <a:ea typeface="Inter" panose="02000503000000020004" pitchFamily="2" charset="0"/>
            </a:endParaRPr>
          </a:p>
        </p:txBody>
      </p:sp>
      <p:sp>
        <p:nvSpPr>
          <p:cNvPr id="58" name="Google Shape;488;p68">
            <a:extLst>
              <a:ext uri="{FF2B5EF4-FFF2-40B4-BE49-F238E27FC236}">
                <a16:creationId xmlns:a16="http://schemas.microsoft.com/office/drawing/2014/main" id="{7E82D63B-2005-8932-0C12-BBC616F22BFB}"/>
              </a:ext>
            </a:extLst>
          </p:cNvPr>
          <p:cNvSpPr txBox="1"/>
          <p:nvPr/>
        </p:nvSpPr>
        <p:spPr>
          <a:xfrm>
            <a:off x="4827476" y="2138499"/>
            <a:ext cx="1811231" cy="1446509"/>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Building on feedback prototype testing, another 56 fire departments were onboarded into the beta NERIS platform and began identifying issues and opportunities for functional improvement.</a:t>
            </a: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p:txBody>
      </p:sp>
      <p:sp>
        <p:nvSpPr>
          <p:cNvPr id="59" name="Google Shape;495;p68">
            <a:extLst>
              <a:ext uri="{FF2B5EF4-FFF2-40B4-BE49-F238E27FC236}">
                <a16:creationId xmlns:a16="http://schemas.microsoft.com/office/drawing/2014/main" id="{377C0D6B-E939-8E4F-30D3-121BA51170FA}"/>
              </a:ext>
            </a:extLst>
          </p:cNvPr>
          <p:cNvSpPr txBox="1"/>
          <p:nvPr/>
        </p:nvSpPr>
        <p:spPr>
          <a:xfrm>
            <a:off x="4827477" y="1547029"/>
            <a:ext cx="2560307" cy="261570"/>
          </a:xfrm>
          <a:prstGeom prst="rect">
            <a:avLst/>
          </a:prstGeom>
          <a:noFill/>
          <a:ln>
            <a:noFill/>
          </a:ln>
        </p:spPr>
        <p:txBody>
          <a:bodyPr spcFirstLastPara="1" wrap="square" lIns="0" tIns="45700" rIns="91425" bIns="45700" anchor="t" anchorCtr="0">
            <a:spAutoFit/>
          </a:bodyPr>
          <a:lstStyle/>
          <a:p>
            <a:pPr marL="0" marR="0" lvl="0" indent="0" rtl="0">
              <a:lnSpc>
                <a:spcPct val="100000"/>
              </a:lnSpc>
              <a:spcBef>
                <a:spcPts val="0"/>
              </a:spcBef>
              <a:spcAft>
                <a:spcPts val="0"/>
              </a:spcAft>
              <a:buClr>
                <a:srgbClr val="9A1E22"/>
              </a:buClr>
              <a:buSzPts val="2000"/>
              <a:buFont typeface="Open Sans"/>
              <a:buNone/>
            </a:pPr>
            <a:r>
              <a:rPr lang="en-US" sz="1100" b="1" dirty="0">
                <a:latin typeface="Inter" panose="02000503000000020004" pitchFamily="2" charset="0"/>
                <a:ea typeface="Inter" panose="02000503000000020004" pitchFamily="2" charset="0"/>
                <a:sym typeface="Open Sans"/>
              </a:rPr>
              <a:t>AUG 2024</a:t>
            </a:r>
            <a:endParaRPr lang="en-US" sz="1100" b="1" dirty="0">
              <a:latin typeface="Inter" panose="02000503000000020004" pitchFamily="2" charset="0"/>
              <a:ea typeface="Inter" panose="02000503000000020004" pitchFamily="2" charset="0"/>
            </a:endParaRPr>
          </a:p>
        </p:txBody>
      </p:sp>
      <p:sp>
        <p:nvSpPr>
          <p:cNvPr id="62" name="Google Shape;487;p68">
            <a:extLst>
              <a:ext uri="{FF2B5EF4-FFF2-40B4-BE49-F238E27FC236}">
                <a16:creationId xmlns:a16="http://schemas.microsoft.com/office/drawing/2014/main" id="{6865B346-B1F3-4DFC-00C3-52E936741E22}"/>
              </a:ext>
            </a:extLst>
          </p:cNvPr>
          <p:cNvSpPr txBox="1"/>
          <p:nvPr/>
        </p:nvSpPr>
        <p:spPr>
          <a:xfrm>
            <a:off x="6989225" y="1830409"/>
            <a:ext cx="1961701" cy="292347"/>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300" b="1" dirty="0">
                <a:solidFill>
                  <a:schemeClr val="accent5"/>
                </a:solidFill>
                <a:latin typeface="Inter" panose="02000503000000020004" pitchFamily="2" charset="0"/>
                <a:ea typeface="Inter" panose="02000503000000020004" pitchFamily="2" charset="0"/>
                <a:sym typeface="Open Sans"/>
              </a:rPr>
              <a:t>Version 1 Release</a:t>
            </a:r>
            <a:endParaRPr sz="1300" b="1" dirty="0">
              <a:solidFill>
                <a:schemeClr val="accent5"/>
              </a:solidFill>
              <a:latin typeface="Inter" panose="02000503000000020004" pitchFamily="2" charset="0"/>
              <a:ea typeface="Inter" panose="02000503000000020004" pitchFamily="2" charset="0"/>
            </a:endParaRPr>
          </a:p>
        </p:txBody>
      </p:sp>
      <p:sp>
        <p:nvSpPr>
          <p:cNvPr id="63" name="Google Shape;488;p68">
            <a:extLst>
              <a:ext uri="{FF2B5EF4-FFF2-40B4-BE49-F238E27FC236}">
                <a16:creationId xmlns:a16="http://schemas.microsoft.com/office/drawing/2014/main" id="{FEBB44B9-47A3-1ED4-5812-D2839B937045}"/>
              </a:ext>
            </a:extLst>
          </p:cNvPr>
          <p:cNvSpPr txBox="1"/>
          <p:nvPr/>
        </p:nvSpPr>
        <p:spPr>
          <a:xfrm>
            <a:off x="6989224" y="2107368"/>
            <a:ext cx="1811231" cy="938678"/>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Version 1 of NERIS is launched!</a:t>
            </a:r>
            <a:br>
              <a:rPr lang="en-US" sz="1100" dirty="0">
                <a:solidFill>
                  <a:schemeClr val="accent5"/>
                </a:solidFill>
                <a:latin typeface="Inter" panose="02000503000000020004" pitchFamily="2" charset="0"/>
                <a:ea typeface="Inter" panose="02000503000000020004" pitchFamily="2" charset="0"/>
                <a:sym typeface="Open Sans"/>
              </a:rPr>
            </a:br>
            <a:r>
              <a:rPr lang="en-US" sz="1100" dirty="0">
                <a:solidFill>
                  <a:schemeClr val="accent5"/>
                </a:solidFill>
                <a:latin typeface="Inter" panose="02000503000000020004" pitchFamily="2" charset="0"/>
                <a:ea typeface="Inter" panose="02000503000000020004" pitchFamily="2" charset="0"/>
                <a:sym typeface="Open Sans"/>
              </a:rPr>
              <a:t>A total of 173 fire departments were onboarded onto V1 NERIS and began using the system to report and share incident data.</a:t>
            </a:r>
          </a:p>
        </p:txBody>
      </p:sp>
      <p:sp>
        <p:nvSpPr>
          <p:cNvPr id="64" name="Google Shape;495;p68">
            <a:extLst>
              <a:ext uri="{FF2B5EF4-FFF2-40B4-BE49-F238E27FC236}">
                <a16:creationId xmlns:a16="http://schemas.microsoft.com/office/drawing/2014/main" id="{218E7447-1E95-154C-6D4E-1D2B370BB648}"/>
              </a:ext>
            </a:extLst>
          </p:cNvPr>
          <p:cNvSpPr txBox="1"/>
          <p:nvPr/>
        </p:nvSpPr>
        <p:spPr>
          <a:xfrm>
            <a:off x="6989225" y="1547029"/>
            <a:ext cx="2560307" cy="261570"/>
          </a:xfrm>
          <a:prstGeom prst="rect">
            <a:avLst/>
          </a:prstGeom>
          <a:noFill/>
          <a:ln>
            <a:noFill/>
          </a:ln>
        </p:spPr>
        <p:txBody>
          <a:bodyPr spcFirstLastPara="1" wrap="square" lIns="0" tIns="45700" rIns="91425" bIns="45700" anchor="t" anchorCtr="0">
            <a:spAutoFit/>
          </a:bodyPr>
          <a:lstStyle/>
          <a:p>
            <a:pPr marL="0" marR="0" lvl="0" indent="0" rtl="0">
              <a:lnSpc>
                <a:spcPct val="100000"/>
              </a:lnSpc>
              <a:spcBef>
                <a:spcPts val="0"/>
              </a:spcBef>
              <a:spcAft>
                <a:spcPts val="0"/>
              </a:spcAft>
              <a:buClr>
                <a:srgbClr val="9A1E22"/>
              </a:buClr>
              <a:buSzPts val="2000"/>
              <a:buFont typeface="Open Sans"/>
              <a:buNone/>
            </a:pPr>
            <a:r>
              <a:rPr lang="en-US" sz="1100" b="1" dirty="0">
                <a:latin typeface="Inter" panose="02000503000000020004" pitchFamily="2" charset="0"/>
                <a:ea typeface="Inter" panose="02000503000000020004" pitchFamily="2" charset="0"/>
                <a:sym typeface="Open Sans"/>
              </a:rPr>
              <a:t>NOV 2024</a:t>
            </a:r>
            <a:endParaRPr lang="en-US" sz="1100" b="1" dirty="0">
              <a:latin typeface="Inter" panose="02000503000000020004" pitchFamily="2" charset="0"/>
              <a:ea typeface="Inter" panose="02000503000000020004" pitchFamily="2" charset="0"/>
            </a:endParaRPr>
          </a:p>
        </p:txBody>
      </p:sp>
      <p:grpSp>
        <p:nvGrpSpPr>
          <p:cNvPr id="48" name="Group 47">
            <a:extLst>
              <a:ext uri="{FF2B5EF4-FFF2-40B4-BE49-F238E27FC236}">
                <a16:creationId xmlns:a16="http://schemas.microsoft.com/office/drawing/2014/main" id="{D339BB9B-CB6B-5298-97D9-638CEA3930FF}"/>
              </a:ext>
            </a:extLst>
          </p:cNvPr>
          <p:cNvGrpSpPr/>
          <p:nvPr/>
        </p:nvGrpSpPr>
        <p:grpSpPr>
          <a:xfrm>
            <a:off x="6589964" y="1044434"/>
            <a:ext cx="552110" cy="2427971"/>
            <a:chOff x="6589964" y="1044434"/>
            <a:chExt cx="552110" cy="2427971"/>
          </a:xfrm>
        </p:grpSpPr>
        <p:sp>
          <p:nvSpPr>
            <p:cNvPr id="37" name="Oval 36">
              <a:extLst>
                <a:ext uri="{FF2B5EF4-FFF2-40B4-BE49-F238E27FC236}">
                  <a16:creationId xmlns:a16="http://schemas.microsoft.com/office/drawing/2014/main" id="{D21DBEC6-9E02-E2C7-516E-8CC83E53A327}"/>
                </a:ext>
              </a:extLst>
            </p:cNvPr>
            <p:cNvSpPr/>
            <p:nvPr/>
          </p:nvSpPr>
          <p:spPr>
            <a:xfrm>
              <a:off x="6727124" y="1186369"/>
              <a:ext cx="277792" cy="277792"/>
            </a:xfrm>
            <a:prstGeom prst="ellipse">
              <a:avLst/>
            </a:prstGeom>
            <a:noFill/>
            <a:ln>
              <a:solidFill>
                <a:srgbClr val="9A1E2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cxnSp>
          <p:nvCxnSpPr>
            <p:cNvPr id="38" name="Google Shape;482;p68">
              <a:extLst>
                <a:ext uri="{FF2B5EF4-FFF2-40B4-BE49-F238E27FC236}">
                  <a16:creationId xmlns:a16="http://schemas.microsoft.com/office/drawing/2014/main" id="{FC574084-F56A-8AE7-9215-0F648CDD0FA5}"/>
                </a:ext>
              </a:extLst>
            </p:cNvPr>
            <p:cNvCxnSpPr>
              <a:cxnSpLocks/>
            </p:cNvCxnSpPr>
            <p:nvPr/>
          </p:nvCxnSpPr>
          <p:spPr>
            <a:xfrm flipV="1">
              <a:off x="6866020" y="1321682"/>
              <a:ext cx="0" cy="2150723"/>
            </a:xfrm>
            <a:prstGeom prst="straightConnector1">
              <a:avLst/>
            </a:prstGeom>
            <a:noFill/>
            <a:ln w="19050" cap="rnd" cmpd="sng">
              <a:solidFill>
                <a:srgbClr val="9A1E22"/>
              </a:solidFill>
              <a:prstDash val="solid"/>
              <a:miter lim="800000"/>
              <a:headEnd type="none" w="sm" len="sm"/>
              <a:tailEnd type="oval" w="lg" len="lg"/>
            </a:ln>
          </p:spPr>
        </p:cxnSp>
        <p:grpSp>
          <p:nvGrpSpPr>
            <p:cNvPr id="39" name="Google Shape;462;p68">
              <a:extLst>
                <a:ext uri="{FF2B5EF4-FFF2-40B4-BE49-F238E27FC236}">
                  <a16:creationId xmlns:a16="http://schemas.microsoft.com/office/drawing/2014/main" id="{F8699FC9-4786-517E-5610-7A6C9CA6A90E}"/>
                </a:ext>
              </a:extLst>
            </p:cNvPr>
            <p:cNvGrpSpPr/>
            <p:nvPr/>
          </p:nvGrpSpPr>
          <p:grpSpPr>
            <a:xfrm>
              <a:off x="6589964" y="1044434"/>
              <a:ext cx="552110" cy="552774"/>
              <a:chOff x="1350296" y="2894973"/>
              <a:chExt cx="1066772" cy="1068054"/>
            </a:xfrm>
            <a:solidFill>
              <a:schemeClr val="bg1"/>
            </a:solidFill>
          </p:grpSpPr>
          <p:sp>
            <p:nvSpPr>
              <p:cNvPr id="40" name="Google Shape;463;p68">
                <a:extLst>
                  <a:ext uri="{FF2B5EF4-FFF2-40B4-BE49-F238E27FC236}">
                    <a16:creationId xmlns:a16="http://schemas.microsoft.com/office/drawing/2014/main" id="{FA5F1075-1F30-AC6D-588E-9BFA6FB7A6EF}"/>
                  </a:ext>
                </a:extLst>
              </p:cNvPr>
              <p:cNvSpPr/>
              <p:nvPr/>
            </p:nvSpPr>
            <p:spPr>
              <a:xfrm>
                <a:off x="1883895" y="2894973"/>
                <a:ext cx="533173" cy="534027"/>
              </a:xfrm>
              <a:custGeom>
                <a:avLst/>
                <a:gdLst/>
                <a:ahLst/>
                <a:cxnLst/>
                <a:rect l="l" t="t" r="r" b="b"/>
                <a:pathLst>
                  <a:path w="3054" h="3054" extrusionOk="0">
                    <a:moveTo>
                      <a:pt x="0" y="0"/>
                    </a:moveTo>
                    <a:cubicBezTo>
                      <a:pt x="1687" y="0"/>
                      <a:pt x="3054" y="1367"/>
                      <a:pt x="3054" y="3054"/>
                    </a:cubicBezTo>
                    <a:lnTo>
                      <a:pt x="2291" y="3054"/>
                    </a:lnTo>
                    <a:cubicBezTo>
                      <a:pt x="2291" y="1789"/>
                      <a:pt x="1265" y="763"/>
                      <a:pt x="0" y="763"/>
                    </a:cubicBezTo>
                    <a:lnTo>
                      <a:pt x="0" y="0"/>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41" name="Google Shape;464;p68">
                <a:extLst>
                  <a:ext uri="{FF2B5EF4-FFF2-40B4-BE49-F238E27FC236}">
                    <a16:creationId xmlns:a16="http://schemas.microsoft.com/office/drawing/2014/main" id="{699BF988-F9B6-7EFD-F114-7B995D900BAD}"/>
                  </a:ext>
                </a:extLst>
              </p:cNvPr>
              <p:cNvSpPr/>
              <p:nvPr/>
            </p:nvSpPr>
            <p:spPr>
              <a:xfrm>
                <a:off x="1350296" y="3429000"/>
                <a:ext cx="533599" cy="534027"/>
              </a:xfrm>
              <a:custGeom>
                <a:avLst/>
                <a:gdLst/>
                <a:ahLst/>
                <a:cxnLst/>
                <a:rect l="l" t="t" r="r" b="b"/>
                <a:pathLst>
                  <a:path w="3055" h="3055" extrusionOk="0">
                    <a:moveTo>
                      <a:pt x="3055" y="3055"/>
                    </a:moveTo>
                    <a:cubicBezTo>
                      <a:pt x="1368" y="3055"/>
                      <a:pt x="0" y="1687"/>
                      <a:pt x="0" y="0"/>
                    </a:cubicBezTo>
                    <a:lnTo>
                      <a:pt x="764" y="0"/>
                    </a:lnTo>
                    <a:cubicBezTo>
                      <a:pt x="764" y="1266"/>
                      <a:pt x="1789" y="2291"/>
                      <a:pt x="3055" y="2291"/>
                    </a:cubicBezTo>
                    <a:lnTo>
                      <a:pt x="3055" y="3055"/>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grpSp>
      </p:grpSp>
      <p:grpSp>
        <p:nvGrpSpPr>
          <p:cNvPr id="70" name="Group 69">
            <a:extLst>
              <a:ext uri="{FF2B5EF4-FFF2-40B4-BE49-F238E27FC236}">
                <a16:creationId xmlns:a16="http://schemas.microsoft.com/office/drawing/2014/main" id="{43C7DA1B-B300-54FC-199F-BAC500535271}"/>
              </a:ext>
            </a:extLst>
          </p:cNvPr>
          <p:cNvGrpSpPr/>
          <p:nvPr/>
        </p:nvGrpSpPr>
        <p:grpSpPr>
          <a:xfrm>
            <a:off x="4431380" y="1044433"/>
            <a:ext cx="552110" cy="2427972"/>
            <a:chOff x="6589964" y="1044434"/>
            <a:chExt cx="552110" cy="2407925"/>
          </a:xfrm>
        </p:grpSpPr>
        <p:sp>
          <p:nvSpPr>
            <p:cNvPr id="71" name="Oval 70">
              <a:extLst>
                <a:ext uri="{FF2B5EF4-FFF2-40B4-BE49-F238E27FC236}">
                  <a16:creationId xmlns:a16="http://schemas.microsoft.com/office/drawing/2014/main" id="{29D1DB98-B2CA-7844-DF07-CE9057E52149}"/>
                </a:ext>
              </a:extLst>
            </p:cNvPr>
            <p:cNvSpPr/>
            <p:nvPr/>
          </p:nvSpPr>
          <p:spPr>
            <a:xfrm>
              <a:off x="6727124" y="1186369"/>
              <a:ext cx="277792" cy="277792"/>
            </a:xfrm>
            <a:prstGeom prst="ellipse">
              <a:avLst/>
            </a:prstGeom>
            <a:noFill/>
            <a:ln>
              <a:solidFill>
                <a:srgbClr val="9A1E2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cxnSp>
          <p:nvCxnSpPr>
            <p:cNvPr id="72" name="Google Shape;482;p68">
              <a:extLst>
                <a:ext uri="{FF2B5EF4-FFF2-40B4-BE49-F238E27FC236}">
                  <a16:creationId xmlns:a16="http://schemas.microsoft.com/office/drawing/2014/main" id="{3B4A2274-316F-E9E7-5E1A-96E27CD26632}"/>
                </a:ext>
              </a:extLst>
            </p:cNvPr>
            <p:cNvCxnSpPr>
              <a:cxnSpLocks/>
            </p:cNvCxnSpPr>
            <p:nvPr/>
          </p:nvCxnSpPr>
          <p:spPr>
            <a:xfrm flipV="1">
              <a:off x="6866020" y="1321682"/>
              <a:ext cx="0" cy="2130677"/>
            </a:xfrm>
            <a:prstGeom prst="straightConnector1">
              <a:avLst/>
            </a:prstGeom>
            <a:noFill/>
            <a:ln w="19050" cap="rnd" cmpd="sng">
              <a:solidFill>
                <a:srgbClr val="9A1E22"/>
              </a:solidFill>
              <a:prstDash val="solid"/>
              <a:miter lim="800000"/>
              <a:headEnd type="none" w="sm" len="sm"/>
              <a:tailEnd type="oval" w="lg" len="lg"/>
            </a:ln>
          </p:spPr>
        </p:cxnSp>
        <p:grpSp>
          <p:nvGrpSpPr>
            <p:cNvPr id="73" name="Google Shape;462;p68">
              <a:extLst>
                <a:ext uri="{FF2B5EF4-FFF2-40B4-BE49-F238E27FC236}">
                  <a16:creationId xmlns:a16="http://schemas.microsoft.com/office/drawing/2014/main" id="{E1D679EC-4C49-8E4E-2D38-BE601382F40E}"/>
                </a:ext>
              </a:extLst>
            </p:cNvPr>
            <p:cNvGrpSpPr/>
            <p:nvPr/>
          </p:nvGrpSpPr>
          <p:grpSpPr>
            <a:xfrm>
              <a:off x="6589964" y="1044434"/>
              <a:ext cx="552110" cy="552774"/>
              <a:chOff x="1350296" y="2894973"/>
              <a:chExt cx="1066772" cy="1068054"/>
            </a:xfrm>
            <a:solidFill>
              <a:schemeClr val="bg1"/>
            </a:solidFill>
          </p:grpSpPr>
          <p:sp>
            <p:nvSpPr>
              <p:cNvPr id="74" name="Google Shape;463;p68">
                <a:extLst>
                  <a:ext uri="{FF2B5EF4-FFF2-40B4-BE49-F238E27FC236}">
                    <a16:creationId xmlns:a16="http://schemas.microsoft.com/office/drawing/2014/main" id="{C10321AB-2896-6BF5-F4C2-D3838E42A09E}"/>
                  </a:ext>
                </a:extLst>
              </p:cNvPr>
              <p:cNvSpPr/>
              <p:nvPr/>
            </p:nvSpPr>
            <p:spPr>
              <a:xfrm>
                <a:off x="1883895" y="2894973"/>
                <a:ext cx="533173" cy="534027"/>
              </a:xfrm>
              <a:custGeom>
                <a:avLst/>
                <a:gdLst/>
                <a:ahLst/>
                <a:cxnLst/>
                <a:rect l="l" t="t" r="r" b="b"/>
                <a:pathLst>
                  <a:path w="3054" h="3054" extrusionOk="0">
                    <a:moveTo>
                      <a:pt x="0" y="0"/>
                    </a:moveTo>
                    <a:cubicBezTo>
                      <a:pt x="1687" y="0"/>
                      <a:pt x="3054" y="1367"/>
                      <a:pt x="3054" y="3054"/>
                    </a:cubicBezTo>
                    <a:lnTo>
                      <a:pt x="2291" y="3054"/>
                    </a:lnTo>
                    <a:cubicBezTo>
                      <a:pt x="2291" y="1789"/>
                      <a:pt x="1265" y="763"/>
                      <a:pt x="0" y="763"/>
                    </a:cubicBezTo>
                    <a:lnTo>
                      <a:pt x="0" y="0"/>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75" name="Google Shape;464;p68">
                <a:extLst>
                  <a:ext uri="{FF2B5EF4-FFF2-40B4-BE49-F238E27FC236}">
                    <a16:creationId xmlns:a16="http://schemas.microsoft.com/office/drawing/2014/main" id="{09262662-240D-4FDF-4A2D-C61172C386F4}"/>
                  </a:ext>
                </a:extLst>
              </p:cNvPr>
              <p:cNvSpPr/>
              <p:nvPr/>
            </p:nvSpPr>
            <p:spPr>
              <a:xfrm>
                <a:off x="1350296" y="3429000"/>
                <a:ext cx="533599" cy="534027"/>
              </a:xfrm>
              <a:custGeom>
                <a:avLst/>
                <a:gdLst/>
                <a:ahLst/>
                <a:cxnLst/>
                <a:rect l="l" t="t" r="r" b="b"/>
                <a:pathLst>
                  <a:path w="3055" h="3055" extrusionOk="0">
                    <a:moveTo>
                      <a:pt x="3055" y="3055"/>
                    </a:moveTo>
                    <a:cubicBezTo>
                      <a:pt x="1368" y="3055"/>
                      <a:pt x="0" y="1687"/>
                      <a:pt x="0" y="0"/>
                    </a:cubicBezTo>
                    <a:lnTo>
                      <a:pt x="764" y="0"/>
                    </a:lnTo>
                    <a:cubicBezTo>
                      <a:pt x="764" y="1266"/>
                      <a:pt x="1789" y="2291"/>
                      <a:pt x="3055" y="2291"/>
                    </a:cubicBezTo>
                    <a:lnTo>
                      <a:pt x="3055" y="3055"/>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grpSp>
      </p:grpSp>
      <p:grpSp>
        <p:nvGrpSpPr>
          <p:cNvPr id="83" name="Group 82">
            <a:extLst>
              <a:ext uri="{FF2B5EF4-FFF2-40B4-BE49-F238E27FC236}">
                <a16:creationId xmlns:a16="http://schemas.microsoft.com/office/drawing/2014/main" id="{62A377F8-C4D6-6F31-D7BA-1F23E917F8D7}"/>
              </a:ext>
            </a:extLst>
          </p:cNvPr>
          <p:cNvGrpSpPr/>
          <p:nvPr/>
        </p:nvGrpSpPr>
        <p:grpSpPr>
          <a:xfrm>
            <a:off x="2438157" y="1044374"/>
            <a:ext cx="552110" cy="2304288"/>
            <a:chOff x="6589964" y="1044434"/>
            <a:chExt cx="552110" cy="2304288"/>
          </a:xfrm>
        </p:grpSpPr>
        <p:sp>
          <p:nvSpPr>
            <p:cNvPr id="84" name="Oval 83">
              <a:extLst>
                <a:ext uri="{FF2B5EF4-FFF2-40B4-BE49-F238E27FC236}">
                  <a16:creationId xmlns:a16="http://schemas.microsoft.com/office/drawing/2014/main" id="{1DB11D81-479B-2295-76C4-58549B62596B}"/>
                </a:ext>
              </a:extLst>
            </p:cNvPr>
            <p:cNvSpPr/>
            <p:nvPr/>
          </p:nvSpPr>
          <p:spPr>
            <a:xfrm>
              <a:off x="6727124" y="1186369"/>
              <a:ext cx="277792" cy="277792"/>
            </a:xfrm>
            <a:prstGeom prst="ellipse">
              <a:avLst/>
            </a:prstGeom>
            <a:noFill/>
            <a:ln>
              <a:solidFill>
                <a:srgbClr val="9A1E2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cxnSp>
          <p:nvCxnSpPr>
            <p:cNvPr id="85" name="Google Shape;482;p68">
              <a:extLst>
                <a:ext uri="{FF2B5EF4-FFF2-40B4-BE49-F238E27FC236}">
                  <a16:creationId xmlns:a16="http://schemas.microsoft.com/office/drawing/2014/main" id="{AEF7D923-BD5C-153B-E345-46B63C9C782E}"/>
                </a:ext>
              </a:extLst>
            </p:cNvPr>
            <p:cNvCxnSpPr>
              <a:cxnSpLocks/>
            </p:cNvCxnSpPr>
            <p:nvPr/>
          </p:nvCxnSpPr>
          <p:spPr>
            <a:xfrm flipV="1">
              <a:off x="6866020" y="1321682"/>
              <a:ext cx="0" cy="2027040"/>
            </a:xfrm>
            <a:prstGeom prst="straightConnector1">
              <a:avLst/>
            </a:prstGeom>
            <a:noFill/>
            <a:ln w="19050" cap="rnd" cmpd="sng">
              <a:solidFill>
                <a:srgbClr val="9A1E22"/>
              </a:solidFill>
              <a:prstDash val="solid"/>
              <a:miter lim="800000"/>
              <a:headEnd type="none" w="sm" len="sm"/>
              <a:tailEnd type="oval" w="lg" len="lg"/>
            </a:ln>
          </p:spPr>
        </p:cxnSp>
        <p:grpSp>
          <p:nvGrpSpPr>
            <p:cNvPr id="86" name="Google Shape;462;p68">
              <a:extLst>
                <a:ext uri="{FF2B5EF4-FFF2-40B4-BE49-F238E27FC236}">
                  <a16:creationId xmlns:a16="http://schemas.microsoft.com/office/drawing/2014/main" id="{AEF2FAB3-D8A8-D2E7-472A-6B0597617EF1}"/>
                </a:ext>
              </a:extLst>
            </p:cNvPr>
            <p:cNvGrpSpPr/>
            <p:nvPr/>
          </p:nvGrpSpPr>
          <p:grpSpPr>
            <a:xfrm>
              <a:off x="6589964" y="1044434"/>
              <a:ext cx="552110" cy="552774"/>
              <a:chOff x="1350296" y="2894973"/>
              <a:chExt cx="1066772" cy="1068054"/>
            </a:xfrm>
            <a:solidFill>
              <a:schemeClr val="bg1"/>
            </a:solidFill>
          </p:grpSpPr>
          <p:sp>
            <p:nvSpPr>
              <p:cNvPr id="87" name="Google Shape;463;p68">
                <a:extLst>
                  <a:ext uri="{FF2B5EF4-FFF2-40B4-BE49-F238E27FC236}">
                    <a16:creationId xmlns:a16="http://schemas.microsoft.com/office/drawing/2014/main" id="{1452FA85-065E-ABAE-343C-C4CD62D686B9}"/>
                  </a:ext>
                </a:extLst>
              </p:cNvPr>
              <p:cNvSpPr/>
              <p:nvPr/>
            </p:nvSpPr>
            <p:spPr>
              <a:xfrm>
                <a:off x="1883895" y="2894973"/>
                <a:ext cx="533173" cy="534027"/>
              </a:xfrm>
              <a:custGeom>
                <a:avLst/>
                <a:gdLst/>
                <a:ahLst/>
                <a:cxnLst/>
                <a:rect l="l" t="t" r="r" b="b"/>
                <a:pathLst>
                  <a:path w="3054" h="3054" extrusionOk="0">
                    <a:moveTo>
                      <a:pt x="0" y="0"/>
                    </a:moveTo>
                    <a:cubicBezTo>
                      <a:pt x="1687" y="0"/>
                      <a:pt x="3054" y="1367"/>
                      <a:pt x="3054" y="3054"/>
                    </a:cubicBezTo>
                    <a:lnTo>
                      <a:pt x="2291" y="3054"/>
                    </a:lnTo>
                    <a:cubicBezTo>
                      <a:pt x="2291" y="1789"/>
                      <a:pt x="1265" y="763"/>
                      <a:pt x="0" y="763"/>
                    </a:cubicBezTo>
                    <a:lnTo>
                      <a:pt x="0" y="0"/>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88" name="Google Shape;464;p68">
                <a:extLst>
                  <a:ext uri="{FF2B5EF4-FFF2-40B4-BE49-F238E27FC236}">
                    <a16:creationId xmlns:a16="http://schemas.microsoft.com/office/drawing/2014/main" id="{AF5F97F7-C68D-7307-867F-43BB3595EB82}"/>
                  </a:ext>
                </a:extLst>
              </p:cNvPr>
              <p:cNvSpPr/>
              <p:nvPr/>
            </p:nvSpPr>
            <p:spPr>
              <a:xfrm>
                <a:off x="1350296" y="3429000"/>
                <a:ext cx="533599" cy="534027"/>
              </a:xfrm>
              <a:custGeom>
                <a:avLst/>
                <a:gdLst/>
                <a:ahLst/>
                <a:cxnLst/>
                <a:rect l="l" t="t" r="r" b="b"/>
                <a:pathLst>
                  <a:path w="3055" h="3055" extrusionOk="0">
                    <a:moveTo>
                      <a:pt x="3055" y="3055"/>
                    </a:moveTo>
                    <a:cubicBezTo>
                      <a:pt x="1368" y="3055"/>
                      <a:pt x="0" y="1687"/>
                      <a:pt x="0" y="0"/>
                    </a:cubicBezTo>
                    <a:lnTo>
                      <a:pt x="764" y="0"/>
                    </a:lnTo>
                    <a:cubicBezTo>
                      <a:pt x="764" y="1266"/>
                      <a:pt x="1789" y="2291"/>
                      <a:pt x="3055" y="2291"/>
                    </a:cubicBezTo>
                    <a:lnTo>
                      <a:pt x="3055" y="3055"/>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grpSp>
      </p:grpSp>
      <p:grpSp>
        <p:nvGrpSpPr>
          <p:cNvPr id="97" name="Group 96">
            <a:extLst>
              <a:ext uri="{FF2B5EF4-FFF2-40B4-BE49-F238E27FC236}">
                <a16:creationId xmlns:a16="http://schemas.microsoft.com/office/drawing/2014/main" id="{9186F615-2504-483B-7B0A-C4D67F2F9C95}"/>
              </a:ext>
            </a:extLst>
          </p:cNvPr>
          <p:cNvGrpSpPr/>
          <p:nvPr/>
        </p:nvGrpSpPr>
        <p:grpSpPr>
          <a:xfrm>
            <a:off x="451491" y="1044434"/>
            <a:ext cx="552110" cy="3411819"/>
            <a:chOff x="6589964" y="1044434"/>
            <a:chExt cx="552110" cy="3411819"/>
          </a:xfrm>
        </p:grpSpPr>
        <p:sp>
          <p:nvSpPr>
            <p:cNvPr id="98" name="Oval 97">
              <a:extLst>
                <a:ext uri="{FF2B5EF4-FFF2-40B4-BE49-F238E27FC236}">
                  <a16:creationId xmlns:a16="http://schemas.microsoft.com/office/drawing/2014/main" id="{3B954D52-51BE-28B4-CD2E-678E092E332B}"/>
                </a:ext>
              </a:extLst>
            </p:cNvPr>
            <p:cNvSpPr/>
            <p:nvPr/>
          </p:nvSpPr>
          <p:spPr>
            <a:xfrm>
              <a:off x="6727124" y="1186369"/>
              <a:ext cx="277792" cy="277792"/>
            </a:xfrm>
            <a:prstGeom prst="ellipse">
              <a:avLst/>
            </a:prstGeom>
            <a:noFill/>
            <a:ln>
              <a:solidFill>
                <a:srgbClr val="9A1E2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cxnSp>
          <p:nvCxnSpPr>
            <p:cNvPr id="99" name="Google Shape;482;p68">
              <a:extLst>
                <a:ext uri="{FF2B5EF4-FFF2-40B4-BE49-F238E27FC236}">
                  <a16:creationId xmlns:a16="http://schemas.microsoft.com/office/drawing/2014/main" id="{A7F957BF-4ADA-8BBE-882E-D1E14B899253}"/>
                </a:ext>
              </a:extLst>
            </p:cNvPr>
            <p:cNvCxnSpPr>
              <a:cxnSpLocks/>
            </p:cNvCxnSpPr>
            <p:nvPr/>
          </p:nvCxnSpPr>
          <p:spPr>
            <a:xfrm flipV="1">
              <a:off x="6866020" y="1321682"/>
              <a:ext cx="0" cy="3134571"/>
            </a:xfrm>
            <a:prstGeom prst="straightConnector1">
              <a:avLst/>
            </a:prstGeom>
            <a:noFill/>
            <a:ln w="19050" cap="rnd" cmpd="sng">
              <a:solidFill>
                <a:srgbClr val="9A1E22"/>
              </a:solidFill>
              <a:prstDash val="solid"/>
              <a:miter lim="800000"/>
              <a:headEnd type="none" w="sm" len="sm"/>
              <a:tailEnd type="oval" w="lg" len="lg"/>
            </a:ln>
          </p:spPr>
        </p:cxnSp>
        <p:grpSp>
          <p:nvGrpSpPr>
            <p:cNvPr id="100" name="Google Shape;462;p68">
              <a:extLst>
                <a:ext uri="{FF2B5EF4-FFF2-40B4-BE49-F238E27FC236}">
                  <a16:creationId xmlns:a16="http://schemas.microsoft.com/office/drawing/2014/main" id="{DD4B7E04-CF6A-CCA8-DFD5-3B8FC2B7FFC6}"/>
                </a:ext>
              </a:extLst>
            </p:cNvPr>
            <p:cNvGrpSpPr/>
            <p:nvPr/>
          </p:nvGrpSpPr>
          <p:grpSpPr>
            <a:xfrm>
              <a:off x="6589964" y="1044434"/>
              <a:ext cx="552110" cy="552774"/>
              <a:chOff x="1350296" y="2894973"/>
              <a:chExt cx="1066772" cy="1068054"/>
            </a:xfrm>
            <a:solidFill>
              <a:schemeClr val="bg1"/>
            </a:solidFill>
          </p:grpSpPr>
          <p:sp>
            <p:nvSpPr>
              <p:cNvPr id="101" name="Google Shape;463;p68">
                <a:extLst>
                  <a:ext uri="{FF2B5EF4-FFF2-40B4-BE49-F238E27FC236}">
                    <a16:creationId xmlns:a16="http://schemas.microsoft.com/office/drawing/2014/main" id="{31E8AEFE-B9CC-54D3-97BF-7516F9FB400F}"/>
                  </a:ext>
                </a:extLst>
              </p:cNvPr>
              <p:cNvSpPr/>
              <p:nvPr/>
            </p:nvSpPr>
            <p:spPr>
              <a:xfrm>
                <a:off x="1883895" y="2894973"/>
                <a:ext cx="533173" cy="534027"/>
              </a:xfrm>
              <a:custGeom>
                <a:avLst/>
                <a:gdLst/>
                <a:ahLst/>
                <a:cxnLst/>
                <a:rect l="l" t="t" r="r" b="b"/>
                <a:pathLst>
                  <a:path w="3054" h="3054" extrusionOk="0">
                    <a:moveTo>
                      <a:pt x="0" y="0"/>
                    </a:moveTo>
                    <a:cubicBezTo>
                      <a:pt x="1687" y="0"/>
                      <a:pt x="3054" y="1367"/>
                      <a:pt x="3054" y="3054"/>
                    </a:cubicBezTo>
                    <a:lnTo>
                      <a:pt x="2291" y="3054"/>
                    </a:lnTo>
                    <a:cubicBezTo>
                      <a:pt x="2291" y="1789"/>
                      <a:pt x="1265" y="763"/>
                      <a:pt x="0" y="763"/>
                    </a:cubicBezTo>
                    <a:lnTo>
                      <a:pt x="0" y="0"/>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102" name="Google Shape;464;p68">
                <a:extLst>
                  <a:ext uri="{FF2B5EF4-FFF2-40B4-BE49-F238E27FC236}">
                    <a16:creationId xmlns:a16="http://schemas.microsoft.com/office/drawing/2014/main" id="{7410C3E2-BD66-5F73-64AA-554E34BC9252}"/>
                  </a:ext>
                </a:extLst>
              </p:cNvPr>
              <p:cNvSpPr/>
              <p:nvPr/>
            </p:nvSpPr>
            <p:spPr>
              <a:xfrm>
                <a:off x="1350296" y="3429000"/>
                <a:ext cx="533599" cy="534027"/>
              </a:xfrm>
              <a:custGeom>
                <a:avLst/>
                <a:gdLst/>
                <a:ahLst/>
                <a:cxnLst/>
                <a:rect l="l" t="t" r="r" b="b"/>
                <a:pathLst>
                  <a:path w="3055" h="3055" extrusionOk="0">
                    <a:moveTo>
                      <a:pt x="3055" y="3055"/>
                    </a:moveTo>
                    <a:cubicBezTo>
                      <a:pt x="1368" y="3055"/>
                      <a:pt x="0" y="1687"/>
                      <a:pt x="0" y="0"/>
                    </a:cubicBezTo>
                    <a:lnTo>
                      <a:pt x="764" y="0"/>
                    </a:lnTo>
                    <a:cubicBezTo>
                      <a:pt x="764" y="1266"/>
                      <a:pt x="1789" y="2291"/>
                      <a:pt x="3055" y="2291"/>
                    </a:cubicBezTo>
                    <a:lnTo>
                      <a:pt x="3055" y="3055"/>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grpSp>
      </p:grpSp>
    </p:spTree>
    <p:extLst>
      <p:ext uri="{BB962C8B-B14F-4D97-AF65-F5344CB8AC3E}">
        <p14:creationId xmlns:p14="http://schemas.microsoft.com/office/powerpoint/2010/main" val="3825162535"/>
      </p:ext>
    </p:extLst>
  </p:cSld>
  <p:clrMapOvr>
    <a:masterClrMapping/>
  </p:clrMapOvr>
</p:sld>
</file>

<file path=ppt/theme/theme1.xml><?xml version="1.0" encoding="utf-8"?>
<a:theme xmlns:a="http://schemas.openxmlformats.org/drawingml/2006/main" name="Office Theme">
  <a:themeElements>
    <a:clrScheme name="NERIS">
      <a:dk1>
        <a:srgbClr val="9A1E22"/>
      </a:dk1>
      <a:lt1>
        <a:srgbClr val="232F6B"/>
      </a:lt1>
      <a:dk2>
        <a:srgbClr val="202757"/>
      </a:dk2>
      <a:lt2>
        <a:srgbClr val="E8E8E8"/>
      </a:lt2>
      <a:accent1>
        <a:srgbClr val="495281"/>
      </a:accent1>
      <a:accent2>
        <a:srgbClr val="6E739A"/>
      </a:accent2>
      <a:accent3>
        <a:srgbClr val="AB4247"/>
      </a:accent3>
      <a:accent4>
        <a:srgbClr val="BB686C"/>
      </a:accent4>
      <a:accent5>
        <a:srgbClr val="000000"/>
      </a:accent5>
      <a:accent6>
        <a:srgbClr val="FFFFFF"/>
      </a:accent6>
      <a:hlink>
        <a:srgbClr val="911B20"/>
      </a:hlink>
      <a:folHlink>
        <a:srgbClr val="CFD7D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NERIS">
      <a:dk1>
        <a:srgbClr val="9A1E22"/>
      </a:dk1>
      <a:lt1>
        <a:srgbClr val="232F6B"/>
      </a:lt1>
      <a:dk2>
        <a:srgbClr val="202757"/>
      </a:dk2>
      <a:lt2>
        <a:srgbClr val="E8E8E8"/>
      </a:lt2>
      <a:accent1>
        <a:srgbClr val="495281"/>
      </a:accent1>
      <a:accent2>
        <a:srgbClr val="6E739A"/>
      </a:accent2>
      <a:accent3>
        <a:srgbClr val="AB4247"/>
      </a:accent3>
      <a:accent4>
        <a:srgbClr val="BB686C"/>
      </a:accent4>
      <a:accent5>
        <a:srgbClr val="000000"/>
      </a:accent5>
      <a:accent6>
        <a:srgbClr val="FFFFFF"/>
      </a:accent6>
      <a:hlink>
        <a:srgbClr val="911B20"/>
      </a:hlink>
      <a:folHlink>
        <a:srgbClr val="CFD7D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NERIS">
      <a:dk1>
        <a:srgbClr val="9A1E22"/>
      </a:dk1>
      <a:lt1>
        <a:srgbClr val="232F6B"/>
      </a:lt1>
      <a:dk2>
        <a:srgbClr val="202757"/>
      </a:dk2>
      <a:lt2>
        <a:srgbClr val="E8E8E8"/>
      </a:lt2>
      <a:accent1>
        <a:srgbClr val="495281"/>
      </a:accent1>
      <a:accent2>
        <a:srgbClr val="6E739A"/>
      </a:accent2>
      <a:accent3>
        <a:srgbClr val="AB4247"/>
      </a:accent3>
      <a:accent4>
        <a:srgbClr val="BB686C"/>
      </a:accent4>
      <a:accent5>
        <a:srgbClr val="000000"/>
      </a:accent5>
      <a:accent6>
        <a:srgbClr val="FFFFFF"/>
      </a:accent6>
      <a:hlink>
        <a:srgbClr val="911B20"/>
      </a:hlink>
      <a:folHlink>
        <a:srgbClr val="CFD7D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NERIS">
      <a:dk1>
        <a:srgbClr val="9A1E22"/>
      </a:dk1>
      <a:lt1>
        <a:srgbClr val="232F6B"/>
      </a:lt1>
      <a:dk2>
        <a:srgbClr val="202757"/>
      </a:dk2>
      <a:lt2>
        <a:srgbClr val="E8E8E8"/>
      </a:lt2>
      <a:accent1>
        <a:srgbClr val="495281"/>
      </a:accent1>
      <a:accent2>
        <a:srgbClr val="6E739A"/>
      </a:accent2>
      <a:accent3>
        <a:srgbClr val="AB4247"/>
      </a:accent3>
      <a:accent4>
        <a:srgbClr val="BB686C"/>
      </a:accent4>
      <a:accent5>
        <a:srgbClr val="000000"/>
      </a:accent5>
      <a:accent6>
        <a:srgbClr val="FFFFFF"/>
      </a:accent6>
      <a:hlink>
        <a:srgbClr val="911B20"/>
      </a:hlink>
      <a:folHlink>
        <a:srgbClr val="CFD7D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Custom Design">
  <a:themeElements>
    <a:clrScheme name="NERIS">
      <a:dk1>
        <a:srgbClr val="000000"/>
      </a:dk1>
      <a:lt1>
        <a:srgbClr val="FFFFFF"/>
      </a:lt1>
      <a:dk2>
        <a:srgbClr val="1F497D"/>
      </a:dk2>
      <a:lt2>
        <a:srgbClr val="EEECE1"/>
      </a:lt2>
      <a:accent1>
        <a:srgbClr val="232A51"/>
      </a:accent1>
      <a:accent2>
        <a:srgbClr val="383F71"/>
      </a:accent2>
      <a:accent3>
        <a:srgbClr val="473E67"/>
      </a:accent3>
      <a:accent4>
        <a:srgbClr val="78374E"/>
      </a:accent4>
      <a:accent5>
        <a:srgbClr val="8F353F"/>
      </a:accent5>
      <a:accent6>
        <a:srgbClr val="872227"/>
      </a:accent6>
      <a:hlink>
        <a:srgbClr val="3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42A0F98624B94E902F475897D8078F" ma:contentTypeVersion="8" ma:contentTypeDescription="Create a new document." ma:contentTypeScope="" ma:versionID="54632afecf209cc0d00c5a33cd0fa085">
  <xsd:schema xmlns:xsd="http://www.w3.org/2001/XMLSchema" xmlns:xs="http://www.w3.org/2001/XMLSchema" xmlns:p="http://schemas.microsoft.com/office/2006/metadata/properties" xmlns:ns2="cdf0b84e-a0cc-4621-86eb-25a0165590c0" xmlns:ns3="35253054-f59a-4e11-a997-c991e07e682a" xmlns:ns4="f09aad8d-c246-474a-bba4-68c5eafecba1" xmlns:ns5="ffe024bc-46d5-4e60-b285-7f70aa47206a" targetNamespace="http://schemas.microsoft.com/office/2006/metadata/properties" ma:root="true" ma:fieldsID="b9a410d2569c4a34ee7eaf1f17c64c6d" ns2:_="" ns3:_="" ns4:_="" ns5:_="">
    <xsd:import namespace="cdf0b84e-a0cc-4621-86eb-25a0165590c0"/>
    <xsd:import namespace="35253054-f59a-4e11-a997-c991e07e682a"/>
    <xsd:import namespace="f09aad8d-c246-474a-bba4-68c5eafecba1"/>
    <xsd:import namespace="ffe024bc-46d5-4e60-b285-7f70aa47206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OCR" minOccurs="0"/>
                <xsd:element ref="ns4:lcf76f155ced4ddcb4097134ff3c332f" minOccurs="0"/>
                <xsd:element ref="ns5:TaxCatchAll" minOccurs="0"/>
                <xsd:element ref="ns4:MediaServiceSearchProperties"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0b84e-a0cc-4621-86eb-25a016559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253054-f59a-4e11-a997-c991e07e682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aad8d-c246-474a-bba4-68c5eafecba1" elementFormDefault="qualified">
    <xsd:import namespace="http://schemas.microsoft.com/office/2006/documentManagement/types"/>
    <xsd:import namespace="http://schemas.microsoft.com/office/infopath/2007/PartnerControls"/>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1c5e28b-2de3-449d-9dc9-f85eff411bf1" ma:termSetId="09814cd3-568e-fe90-9814-8d621ff8fb84" ma:anchorId="fba54fb3-c3e1-fe81-a776-ca4b69148c4d" ma:open="true" ma:isKeyword="false">
      <xsd:complexType>
        <xsd:sequence>
          <xsd:element ref="pc:Terms" minOccurs="0" maxOccurs="1"/>
        </xsd:sequence>
      </xsd:complex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e024bc-46d5-4e60-b285-7f70aa47206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16868b4-714e-46f9-9b20-e239a3078e00}" ma:internalName="TaxCatchAll" ma:showField="CatchAllData" ma:web="ffe024bc-46d5-4e60-b285-7f70aa4720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fe024bc-46d5-4e60-b285-7f70aa47206a" xsi:nil="true"/>
    <lcf76f155ced4ddcb4097134ff3c332f xmlns="f09aad8d-c246-474a-bba4-68c5eafecba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5A76B7-0946-4486-AC2B-3025452BE3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0b84e-a0cc-4621-86eb-25a0165590c0"/>
    <ds:schemaRef ds:uri="35253054-f59a-4e11-a997-c991e07e682a"/>
    <ds:schemaRef ds:uri="f09aad8d-c246-474a-bba4-68c5eafecba1"/>
    <ds:schemaRef ds:uri="ffe024bc-46d5-4e60-b285-7f70aa472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729C80-724E-4DA2-BC2A-31C950380819}">
  <ds:schemaRefs>
    <ds:schemaRef ds:uri="http://schemas.microsoft.com/office/2006/metadata/properties"/>
    <ds:schemaRef ds:uri="http://schemas.microsoft.com/office/infopath/2007/PartnerControls"/>
    <ds:schemaRef ds:uri="ffe024bc-46d5-4e60-b285-7f70aa47206a"/>
    <ds:schemaRef ds:uri="f09aad8d-c246-474a-bba4-68c5eafecba1"/>
  </ds:schemaRefs>
</ds:datastoreItem>
</file>

<file path=customXml/itemProps3.xml><?xml version="1.0" encoding="utf-8"?>
<ds:datastoreItem xmlns:ds="http://schemas.openxmlformats.org/officeDocument/2006/customXml" ds:itemID="{F73D8384-08AD-479A-9236-17A627DA8E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5549</TotalTime>
  <Words>3123</Words>
  <Application>Microsoft Office PowerPoint</Application>
  <PresentationFormat>On-screen Show (16:9)</PresentationFormat>
  <Paragraphs>336</Paragraphs>
  <Slides>36</Slides>
  <Notes>22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36</vt:i4>
      </vt:variant>
    </vt:vector>
  </HeadingPairs>
  <TitlesOfParts>
    <vt:vector size="47" baseType="lpstr">
      <vt:lpstr>Aptos</vt:lpstr>
      <vt:lpstr>Arial</vt:lpstr>
      <vt:lpstr>Calibri</vt:lpstr>
      <vt:lpstr>Courier New</vt:lpstr>
      <vt:lpstr>Inter</vt:lpstr>
      <vt:lpstr>Open Sans</vt:lpstr>
      <vt:lpstr>Office Theme</vt:lpstr>
      <vt:lpstr>2_Office Theme</vt:lpstr>
      <vt:lpstr>1_Office Theme</vt:lpstr>
      <vt:lpstr>3_Office Theme</vt:lpstr>
      <vt:lpstr>1_Custom Design</vt:lpstr>
      <vt:lpstr>National Emergency Response Information System Overview</vt:lpstr>
      <vt:lpstr>Table of Contents</vt:lpstr>
      <vt:lpstr>What is NERIS</vt:lpstr>
      <vt:lpstr>PowerPoint Presentation</vt:lpstr>
      <vt:lpstr>The Focus of NERIS:</vt:lpstr>
      <vt:lpstr>Fundamentally, NERIS</vt:lpstr>
      <vt:lpstr>NERIS Perception</vt:lpstr>
      <vt:lpstr>PowerPoint Presentation</vt:lpstr>
      <vt:lpstr>Building With the Fire Service </vt:lpstr>
      <vt:lpstr>Key Features and Benefits of NERIS</vt:lpstr>
      <vt:lpstr>Data-informed leadership will become the gold standard for the fire service</vt:lpstr>
      <vt:lpstr>Matching  Risk &amp; Resources</vt:lpstr>
      <vt:lpstr>NERIS Incident Data</vt:lpstr>
      <vt:lpstr>NERIS Open Data</vt:lpstr>
      <vt:lpstr>Data Integration</vt:lpstr>
      <vt:lpstr>NERIS Analytics: Immediate Insights</vt:lpstr>
      <vt:lpstr>Future Fire Department Fingerprint</vt:lpstr>
      <vt:lpstr>What Improvements  will NERIS Offer?</vt:lpstr>
      <vt:lpstr>PowerPoint Presentation</vt:lpstr>
      <vt:lpstr>PowerPoint Presentation</vt:lpstr>
      <vt:lpstr>Onboarding for Local Fire Departments</vt:lpstr>
      <vt:lpstr>NERIS Onboarding</vt:lpstr>
      <vt:lpstr>Vendor Readiness</vt:lpstr>
      <vt:lpstr>PowerPoint Presentation</vt:lpstr>
      <vt:lpstr>Onboarding  Information</vt:lpstr>
      <vt:lpstr>NERIS Ready: 2025</vt:lpstr>
      <vt:lpstr>2025 Onboarding Schedule</vt:lpstr>
      <vt:lpstr>NFIRS Sunset</vt:lpstr>
      <vt:lpstr>NFIRS Sunset Basics</vt:lpstr>
      <vt:lpstr>NFIRS Sunset Essentials</vt:lpstr>
      <vt:lpstr>NFIRS Data Ownership</vt:lpstr>
      <vt:lpstr>Records Retention Guidance for Local Fire Departments</vt:lpstr>
      <vt:lpstr>Guidance for Scenario B: Performing Historical NFIRS Records Retrieval</vt:lpstr>
      <vt:lpstr>Call to Action: Records Retrieval </vt:lpstr>
      <vt:lpstr>Review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Boser</dc:creator>
  <cp:lastModifiedBy>Luckie, Karen [DCA]</cp:lastModifiedBy>
  <cp:revision>67</cp:revision>
  <dcterms:created xsi:type="dcterms:W3CDTF">2025-03-11T20:59:30Z</dcterms:created>
  <dcterms:modified xsi:type="dcterms:W3CDTF">2025-04-28T15:38:15Z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0x010100DA42A0F98624B94E902F475897D8078F</vt:lpwstr>
  </property>
</Properties>
</file>